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490" r:id="rId2"/>
    <p:sldId id="491" r:id="rId3"/>
    <p:sldId id="501" r:id="rId4"/>
    <p:sldId id="502" r:id="rId5"/>
    <p:sldId id="503" r:id="rId6"/>
    <p:sldId id="493" r:id="rId7"/>
    <p:sldId id="504" r:id="rId8"/>
    <p:sldId id="488" r:id="rId9"/>
    <p:sldId id="500" r:id="rId10"/>
  </p:sldIdLst>
  <p:sldSz cx="9144000" cy="6858000" type="screen4x3"/>
  <p:notesSz cx="9842500" cy="671036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Stil medi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 mediu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 mediu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 mediu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l mediu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 mediu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Fără stil, fără grilă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60"/>
  </p:normalViewPr>
  <p:slideViewPr>
    <p:cSldViewPr>
      <p:cViewPr varScale="1">
        <p:scale>
          <a:sx n="110" d="100"/>
          <a:sy n="110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E784A-FC6A-4744-838F-97BE1574B58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o-RO"/>
        </a:p>
      </dgm:t>
    </dgm:pt>
    <dgm:pt modelId="{B51815B6-FFA8-48C4-BBE8-E395C2225089}">
      <dgm:prSet/>
      <dgm:spPr/>
      <dgm:t>
        <a:bodyPr/>
        <a:lstStyle/>
        <a:p>
          <a:pPr rtl="0"/>
          <a:r>
            <a:rPr lang="vi-VN" dirty="0" smtClean="0"/>
            <a:t>Fondul Internaţional pentru Dezvoltarea Agricolă (IFAD) este agenţia specializată a Naţiunilor Unite, fondată in 1977 ca un organism internaţional financiar multilateral</a:t>
          </a:r>
          <a:r>
            <a:rPr lang="ro-RO" dirty="0" smtClean="0"/>
            <a:t> </a:t>
          </a:r>
          <a:r>
            <a:rPr lang="vi-VN" dirty="0" smtClean="0"/>
            <a:t>dedicat eradicării foametei şi a sărăciei din mediul rural în ţările în curs de dezvoltare.</a:t>
          </a:r>
          <a:endParaRPr lang="en-US" dirty="0"/>
        </a:p>
      </dgm:t>
    </dgm:pt>
    <dgm:pt modelId="{AB7B74C1-E209-4B2A-9EA7-93AD04668E70}" type="parTrans" cxnId="{51E9BC73-963D-4381-B2CC-986BE377E744}">
      <dgm:prSet/>
      <dgm:spPr/>
      <dgm:t>
        <a:bodyPr/>
        <a:lstStyle/>
        <a:p>
          <a:endParaRPr lang="ro-RO"/>
        </a:p>
      </dgm:t>
    </dgm:pt>
    <dgm:pt modelId="{FE14A2C6-639C-488F-8329-0CE072FCBBD7}" type="sibTrans" cxnId="{51E9BC73-963D-4381-B2CC-986BE377E744}">
      <dgm:prSet/>
      <dgm:spPr/>
      <dgm:t>
        <a:bodyPr/>
        <a:lstStyle/>
        <a:p>
          <a:endParaRPr lang="ro-RO"/>
        </a:p>
      </dgm:t>
    </dgm:pt>
    <dgm:pt modelId="{6D1951F9-7197-4BDF-9ED3-85C10C0FC44F}">
      <dgm:prSet/>
      <dgm:spPr/>
      <dgm:t>
        <a:bodyPr/>
        <a:lstStyle/>
        <a:p>
          <a:pPr rtl="0"/>
          <a:r>
            <a:rPr lang="vi-VN" smtClean="0"/>
            <a:t>IFAD mobilizează resursele, acordând posibilităţile celor săraci din mediul rural de a îmbunătăţi alimentaţia, de a spori producerea produselor agricole precum şi veniturile. </a:t>
          </a:r>
          <a:endParaRPr lang="en-US"/>
        </a:p>
      </dgm:t>
    </dgm:pt>
    <dgm:pt modelId="{DE970F45-2E14-4A9F-8CFE-557312CAAB43}" type="parTrans" cxnId="{F4345875-90A3-45C0-8417-AE6800229241}">
      <dgm:prSet/>
      <dgm:spPr/>
      <dgm:t>
        <a:bodyPr/>
        <a:lstStyle/>
        <a:p>
          <a:endParaRPr lang="ro-RO"/>
        </a:p>
      </dgm:t>
    </dgm:pt>
    <dgm:pt modelId="{3BAD2D6F-C213-4D04-924D-C4DB77392A07}" type="sibTrans" cxnId="{F4345875-90A3-45C0-8417-AE6800229241}">
      <dgm:prSet/>
      <dgm:spPr/>
      <dgm:t>
        <a:bodyPr/>
        <a:lstStyle/>
        <a:p>
          <a:endParaRPr lang="ro-RO"/>
        </a:p>
      </dgm:t>
    </dgm:pt>
    <dgm:pt modelId="{C78B1FE9-E9C0-45AE-B657-D575C62AD1D8}">
      <dgm:prSet/>
      <dgm:spPr/>
      <dgm:t>
        <a:bodyPr/>
        <a:lstStyle/>
        <a:p>
          <a:pPr rtl="0"/>
          <a:r>
            <a:rPr lang="vi-VN" smtClean="0"/>
            <a:t>IFAD efectuează finanţare directă prin acordarea împrumuturilor şi granturilor la condiţii avantajoase, precum şi atrage resursele de co-finanţare întru realizarea proiectelor şi programelor iniţiate de IFAD.</a:t>
          </a:r>
          <a:endParaRPr lang="en-US"/>
        </a:p>
      </dgm:t>
    </dgm:pt>
    <dgm:pt modelId="{64C198C3-543E-4CC5-B5C4-7E871EA3C4D4}" type="parTrans" cxnId="{8ECFA039-89A3-4364-9CD8-A5E429D2C0CC}">
      <dgm:prSet/>
      <dgm:spPr/>
      <dgm:t>
        <a:bodyPr/>
        <a:lstStyle/>
        <a:p>
          <a:endParaRPr lang="ro-RO"/>
        </a:p>
      </dgm:t>
    </dgm:pt>
    <dgm:pt modelId="{E18C9AE7-0831-425D-8918-BBC8D666FFEE}" type="sibTrans" cxnId="{8ECFA039-89A3-4364-9CD8-A5E429D2C0CC}">
      <dgm:prSet/>
      <dgm:spPr/>
      <dgm:t>
        <a:bodyPr/>
        <a:lstStyle/>
        <a:p>
          <a:endParaRPr lang="ro-RO"/>
        </a:p>
      </dgm:t>
    </dgm:pt>
    <dgm:pt modelId="{79DDFB5B-DD9F-4360-ACDD-A742FFF671FC}" type="pres">
      <dgm:prSet presAssocID="{CD7E784A-FC6A-4744-838F-97BE1574B5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34CC8A81-B79C-4F89-9FE4-0B9A416D5757}" type="pres">
      <dgm:prSet presAssocID="{C78B1FE9-E9C0-45AE-B657-D575C62AD1D8}" presName="boxAndChildren" presStyleCnt="0"/>
      <dgm:spPr/>
    </dgm:pt>
    <dgm:pt modelId="{E68114B1-6650-4506-9CA2-EF666B9AFB17}" type="pres">
      <dgm:prSet presAssocID="{C78B1FE9-E9C0-45AE-B657-D575C62AD1D8}" presName="parentTextBox" presStyleLbl="node1" presStyleIdx="0" presStyleCnt="3"/>
      <dgm:spPr/>
      <dgm:t>
        <a:bodyPr/>
        <a:lstStyle/>
        <a:p>
          <a:endParaRPr lang="ro-RO"/>
        </a:p>
      </dgm:t>
    </dgm:pt>
    <dgm:pt modelId="{1E2F2629-F2DC-4243-8181-857DD2E1C0E7}" type="pres">
      <dgm:prSet presAssocID="{3BAD2D6F-C213-4D04-924D-C4DB77392A07}" presName="sp" presStyleCnt="0"/>
      <dgm:spPr/>
    </dgm:pt>
    <dgm:pt modelId="{6DAF3ECD-7537-4AF4-96C2-8256456BED11}" type="pres">
      <dgm:prSet presAssocID="{6D1951F9-7197-4BDF-9ED3-85C10C0FC44F}" presName="arrowAndChildren" presStyleCnt="0"/>
      <dgm:spPr/>
    </dgm:pt>
    <dgm:pt modelId="{F69E14A8-36D8-4A86-8474-1BE99158893C}" type="pres">
      <dgm:prSet presAssocID="{6D1951F9-7197-4BDF-9ED3-85C10C0FC44F}" presName="parentTextArrow" presStyleLbl="node1" presStyleIdx="1" presStyleCnt="3"/>
      <dgm:spPr/>
      <dgm:t>
        <a:bodyPr/>
        <a:lstStyle/>
        <a:p>
          <a:endParaRPr lang="ro-RO"/>
        </a:p>
      </dgm:t>
    </dgm:pt>
    <dgm:pt modelId="{C2C47E9D-15AC-4878-A6DE-0ACEB424B75B}" type="pres">
      <dgm:prSet presAssocID="{FE14A2C6-639C-488F-8329-0CE072FCBBD7}" presName="sp" presStyleCnt="0"/>
      <dgm:spPr/>
    </dgm:pt>
    <dgm:pt modelId="{B952DC7A-4886-4CFD-B842-6E41C523BE97}" type="pres">
      <dgm:prSet presAssocID="{B51815B6-FFA8-48C4-BBE8-E395C2225089}" presName="arrowAndChildren" presStyleCnt="0"/>
      <dgm:spPr/>
    </dgm:pt>
    <dgm:pt modelId="{C1CFE895-E274-4F05-BB2C-7C993B43F8B5}" type="pres">
      <dgm:prSet presAssocID="{B51815B6-FFA8-48C4-BBE8-E395C2225089}" presName="parentTextArrow" presStyleLbl="node1" presStyleIdx="2" presStyleCnt="3"/>
      <dgm:spPr/>
      <dgm:t>
        <a:bodyPr/>
        <a:lstStyle/>
        <a:p>
          <a:endParaRPr lang="ro-RO"/>
        </a:p>
      </dgm:t>
    </dgm:pt>
  </dgm:ptLst>
  <dgm:cxnLst>
    <dgm:cxn modelId="{A4C5E99C-BD46-4242-A9F6-3419398F448A}" type="presOf" srcId="{C78B1FE9-E9C0-45AE-B657-D575C62AD1D8}" destId="{E68114B1-6650-4506-9CA2-EF666B9AFB17}" srcOrd="0" destOrd="0" presId="urn:microsoft.com/office/officeart/2005/8/layout/process4"/>
    <dgm:cxn modelId="{154DE227-0BC7-4013-82D3-A66433EBE3E8}" type="presOf" srcId="{CD7E784A-FC6A-4744-838F-97BE1574B588}" destId="{79DDFB5B-DD9F-4360-ACDD-A742FFF671FC}" srcOrd="0" destOrd="0" presId="urn:microsoft.com/office/officeart/2005/8/layout/process4"/>
    <dgm:cxn modelId="{51E9BC73-963D-4381-B2CC-986BE377E744}" srcId="{CD7E784A-FC6A-4744-838F-97BE1574B588}" destId="{B51815B6-FFA8-48C4-BBE8-E395C2225089}" srcOrd="0" destOrd="0" parTransId="{AB7B74C1-E209-4B2A-9EA7-93AD04668E70}" sibTransId="{FE14A2C6-639C-488F-8329-0CE072FCBBD7}"/>
    <dgm:cxn modelId="{A836BE33-F3DD-46AC-BA80-A35610262207}" type="presOf" srcId="{B51815B6-FFA8-48C4-BBE8-E395C2225089}" destId="{C1CFE895-E274-4F05-BB2C-7C993B43F8B5}" srcOrd="0" destOrd="0" presId="urn:microsoft.com/office/officeart/2005/8/layout/process4"/>
    <dgm:cxn modelId="{F9312122-4F55-49ED-B1F1-03D06CD7155E}" type="presOf" srcId="{6D1951F9-7197-4BDF-9ED3-85C10C0FC44F}" destId="{F69E14A8-36D8-4A86-8474-1BE99158893C}" srcOrd="0" destOrd="0" presId="urn:microsoft.com/office/officeart/2005/8/layout/process4"/>
    <dgm:cxn modelId="{8ECFA039-89A3-4364-9CD8-A5E429D2C0CC}" srcId="{CD7E784A-FC6A-4744-838F-97BE1574B588}" destId="{C78B1FE9-E9C0-45AE-B657-D575C62AD1D8}" srcOrd="2" destOrd="0" parTransId="{64C198C3-543E-4CC5-B5C4-7E871EA3C4D4}" sibTransId="{E18C9AE7-0831-425D-8918-BBC8D666FFEE}"/>
    <dgm:cxn modelId="{F4345875-90A3-45C0-8417-AE6800229241}" srcId="{CD7E784A-FC6A-4744-838F-97BE1574B588}" destId="{6D1951F9-7197-4BDF-9ED3-85C10C0FC44F}" srcOrd="1" destOrd="0" parTransId="{DE970F45-2E14-4A9F-8CFE-557312CAAB43}" sibTransId="{3BAD2D6F-C213-4D04-924D-C4DB77392A07}"/>
    <dgm:cxn modelId="{E8FC39E1-976D-4E72-8AED-3D75403A853C}" type="presParOf" srcId="{79DDFB5B-DD9F-4360-ACDD-A742FFF671FC}" destId="{34CC8A81-B79C-4F89-9FE4-0B9A416D5757}" srcOrd="0" destOrd="0" presId="urn:microsoft.com/office/officeart/2005/8/layout/process4"/>
    <dgm:cxn modelId="{D2CDFE89-9140-4BAA-88E2-1731A2938A1C}" type="presParOf" srcId="{34CC8A81-B79C-4F89-9FE4-0B9A416D5757}" destId="{E68114B1-6650-4506-9CA2-EF666B9AFB17}" srcOrd="0" destOrd="0" presId="urn:microsoft.com/office/officeart/2005/8/layout/process4"/>
    <dgm:cxn modelId="{77F3222E-D706-4160-8763-12EEA1E66896}" type="presParOf" srcId="{79DDFB5B-DD9F-4360-ACDD-A742FFF671FC}" destId="{1E2F2629-F2DC-4243-8181-857DD2E1C0E7}" srcOrd="1" destOrd="0" presId="urn:microsoft.com/office/officeart/2005/8/layout/process4"/>
    <dgm:cxn modelId="{4704B218-0960-4C99-A71A-1DECF93F6975}" type="presParOf" srcId="{79DDFB5B-DD9F-4360-ACDD-A742FFF671FC}" destId="{6DAF3ECD-7537-4AF4-96C2-8256456BED11}" srcOrd="2" destOrd="0" presId="urn:microsoft.com/office/officeart/2005/8/layout/process4"/>
    <dgm:cxn modelId="{6958C135-6F0E-4540-BB64-6DB36B1CD8E0}" type="presParOf" srcId="{6DAF3ECD-7537-4AF4-96C2-8256456BED11}" destId="{F69E14A8-36D8-4A86-8474-1BE99158893C}" srcOrd="0" destOrd="0" presId="urn:microsoft.com/office/officeart/2005/8/layout/process4"/>
    <dgm:cxn modelId="{D5E34F6E-3F42-407B-8167-2DAB3B9E1359}" type="presParOf" srcId="{79DDFB5B-DD9F-4360-ACDD-A742FFF671FC}" destId="{C2C47E9D-15AC-4878-A6DE-0ACEB424B75B}" srcOrd="3" destOrd="0" presId="urn:microsoft.com/office/officeart/2005/8/layout/process4"/>
    <dgm:cxn modelId="{51A556D4-6870-461D-8BC8-5CA2B8F9B9AE}" type="presParOf" srcId="{79DDFB5B-DD9F-4360-ACDD-A742FFF671FC}" destId="{B952DC7A-4886-4CFD-B842-6E41C523BE97}" srcOrd="4" destOrd="0" presId="urn:microsoft.com/office/officeart/2005/8/layout/process4"/>
    <dgm:cxn modelId="{6CA3B47A-53BA-4908-93B9-373BA0181FF8}" type="presParOf" srcId="{B952DC7A-4886-4CFD-B842-6E41C523BE97}" destId="{C1CFE895-E274-4F05-BB2C-7C993B43F8B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1ECFA7-F4EE-4BF2-85DC-1F80B8A1CC83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o-RO"/>
        </a:p>
      </dgm:t>
    </dgm:pt>
    <dgm:pt modelId="{6F4E9DCE-452E-4BED-B7C6-2C43CCF6F28B}">
      <dgm:prSet custT="1"/>
      <dgm:spPr/>
      <dgm:t>
        <a:bodyPr/>
        <a:lstStyle/>
        <a:p>
          <a:pPr rtl="0"/>
          <a:r>
            <a:rPr lang="vi-VN" sz="1400" b="1" u="sng" dirty="0" smtClean="0"/>
            <a:t>Componenta I:</a:t>
          </a:r>
          <a:r>
            <a:rPr lang="vi-VN" sz="1400" dirty="0" smtClean="0"/>
            <a:t> Reziliența schimbărilor climatice și dezvoltarea lanțului valoric incluziv: Sunt acordate granturi pentru investițiile care vor spori capacitățile de adaptare a întreprinderilor agricole la schimbările climaterice, dar și granturi pentru dezvolatrea lanțurilor valorice susținute în cadrul programului în următoarele domenii: apicultura, legumicultura, producerea strugurilor de masa.</a:t>
          </a:r>
          <a:endParaRPr lang="en-US" sz="1400" dirty="0"/>
        </a:p>
      </dgm:t>
    </dgm:pt>
    <dgm:pt modelId="{30737C82-C163-490D-BCE5-1A07AA3D4A0B}" type="parTrans" cxnId="{6C716460-4DBC-4995-A560-15489C30F18E}">
      <dgm:prSet/>
      <dgm:spPr/>
      <dgm:t>
        <a:bodyPr/>
        <a:lstStyle/>
        <a:p>
          <a:endParaRPr lang="ro-RO"/>
        </a:p>
      </dgm:t>
    </dgm:pt>
    <dgm:pt modelId="{061049F0-10B3-4BC8-B8E1-EE6742E3938C}" type="sibTrans" cxnId="{6C716460-4DBC-4995-A560-15489C30F18E}">
      <dgm:prSet/>
      <dgm:spPr/>
      <dgm:t>
        <a:bodyPr/>
        <a:lstStyle/>
        <a:p>
          <a:endParaRPr lang="ro-RO"/>
        </a:p>
      </dgm:t>
    </dgm:pt>
    <dgm:pt modelId="{1C80142A-7214-4132-86CA-2553FBC8778B}">
      <dgm:prSet custT="1"/>
      <dgm:spPr/>
      <dgm:t>
        <a:bodyPr/>
        <a:lstStyle/>
        <a:p>
          <a:pPr rtl="0"/>
          <a:r>
            <a:rPr lang="vi-VN" sz="1400" b="1" u="sng" dirty="0" smtClean="0"/>
            <a:t>Componenta II</a:t>
          </a:r>
          <a:r>
            <a:rPr lang="vi-VN" sz="1400" dirty="0" smtClean="0"/>
            <a:t>. Finanțare rurală incluzivă și dezvoltarea capacităților: credite pentru finanțarea întreprinderilor mici și mijlocii, granturi pentru tinerii antreprenori, împrumuturi pentru micro antreprenori, membrii Asociațiilor de Economii și Împrumut. Sunt finanțate afacerile</a:t>
          </a:r>
          <a:endParaRPr lang="en-US" sz="1400" dirty="0"/>
        </a:p>
      </dgm:t>
    </dgm:pt>
    <dgm:pt modelId="{875DAE6D-ECFC-4ACA-84CD-31F6D1F8540C}" type="parTrans" cxnId="{5FDBEF35-D62C-4D30-BBDB-732F01FC60D6}">
      <dgm:prSet/>
      <dgm:spPr/>
      <dgm:t>
        <a:bodyPr/>
        <a:lstStyle/>
        <a:p>
          <a:endParaRPr lang="ro-RO"/>
        </a:p>
      </dgm:t>
    </dgm:pt>
    <dgm:pt modelId="{847E51A8-65D8-4AF2-BB40-DF7EFBAC5DF9}" type="sibTrans" cxnId="{5FDBEF35-D62C-4D30-BBDB-732F01FC60D6}">
      <dgm:prSet/>
      <dgm:spPr/>
      <dgm:t>
        <a:bodyPr/>
        <a:lstStyle/>
        <a:p>
          <a:endParaRPr lang="ro-RO"/>
        </a:p>
      </dgm:t>
    </dgm:pt>
    <dgm:pt modelId="{77B12E71-2350-479D-BD0B-8611875F0267}">
      <dgm:prSet custT="1"/>
      <dgm:spPr/>
      <dgm:t>
        <a:bodyPr/>
        <a:lstStyle/>
        <a:p>
          <a:pPr rtl="0"/>
          <a:r>
            <a:rPr lang="vi-VN" sz="1400" b="1" u="sng" dirty="0" smtClean="0"/>
            <a:t>Componenta III</a:t>
          </a:r>
          <a:r>
            <a:rPr lang="vi-VN" sz="1400" dirty="0" smtClean="0"/>
            <a:t>. Dezvoltarea infrastructurii economice pentru reziliență rurală și creștere</a:t>
          </a:r>
          <a:endParaRPr lang="en-US" sz="1400" dirty="0"/>
        </a:p>
      </dgm:t>
    </dgm:pt>
    <dgm:pt modelId="{AD511E0A-1D10-406E-8343-2A00E530B328}" type="parTrans" cxnId="{5BC315F7-8EC3-4501-8C59-7B33C7AE898A}">
      <dgm:prSet/>
      <dgm:spPr/>
      <dgm:t>
        <a:bodyPr/>
        <a:lstStyle/>
        <a:p>
          <a:endParaRPr lang="ro-RO"/>
        </a:p>
      </dgm:t>
    </dgm:pt>
    <dgm:pt modelId="{E9472F59-0A83-49B3-B8EB-22825827B041}" type="sibTrans" cxnId="{5BC315F7-8EC3-4501-8C59-7B33C7AE898A}">
      <dgm:prSet/>
      <dgm:spPr/>
      <dgm:t>
        <a:bodyPr/>
        <a:lstStyle/>
        <a:p>
          <a:endParaRPr lang="ro-RO"/>
        </a:p>
      </dgm:t>
    </dgm:pt>
    <dgm:pt modelId="{854119BC-653C-4737-B43C-AC62E0A44CFF}" type="pres">
      <dgm:prSet presAssocID="{961ECFA7-F4EE-4BF2-85DC-1F80B8A1CC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DC74C7C9-201D-4235-B56B-F956432936A9}" type="pres">
      <dgm:prSet presAssocID="{6F4E9DCE-452E-4BED-B7C6-2C43CCF6F28B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6CE96DC4-5377-48CD-88CC-F9B37B779BC2}" type="pres">
      <dgm:prSet presAssocID="{061049F0-10B3-4BC8-B8E1-EE6742E3938C}" presName="space" presStyleCnt="0"/>
      <dgm:spPr/>
    </dgm:pt>
    <dgm:pt modelId="{A1BF2898-2AA7-44F8-9437-46745387C9F2}" type="pres">
      <dgm:prSet presAssocID="{1C80142A-7214-4132-86CA-2553FBC8778B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6DB4863E-ED75-4C1B-8ABA-D96E67E90F17}" type="pres">
      <dgm:prSet presAssocID="{847E51A8-65D8-4AF2-BB40-DF7EFBAC5DF9}" presName="space" presStyleCnt="0"/>
      <dgm:spPr/>
    </dgm:pt>
    <dgm:pt modelId="{CA8972B5-6E7D-48E4-BCCF-C3C96F9D6D5A}" type="pres">
      <dgm:prSet presAssocID="{77B12E71-2350-479D-BD0B-8611875F0267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A196F0BD-09AA-4622-81DF-58919E75B4FB}" type="presOf" srcId="{77B12E71-2350-479D-BD0B-8611875F0267}" destId="{CA8972B5-6E7D-48E4-BCCF-C3C96F9D6D5A}" srcOrd="0" destOrd="0" presId="urn:microsoft.com/office/officeart/2005/8/layout/venn3"/>
    <dgm:cxn modelId="{5BC315F7-8EC3-4501-8C59-7B33C7AE898A}" srcId="{961ECFA7-F4EE-4BF2-85DC-1F80B8A1CC83}" destId="{77B12E71-2350-479D-BD0B-8611875F0267}" srcOrd="2" destOrd="0" parTransId="{AD511E0A-1D10-406E-8343-2A00E530B328}" sibTransId="{E9472F59-0A83-49B3-B8EB-22825827B041}"/>
    <dgm:cxn modelId="{5FDBEF35-D62C-4D30-BBDB-732F01FC60D6}" srcId="{961ECFA7-F4EE-4BF2-85DC-1F80B8A1CC83}" destId="{1C80142A-7214-4132-86CA-2553FBC8778B}" srcOrd="1" destOrd="0" parTransId="{875DAE6D-ECFC-4ACA-84CD-31F6D1F8540C}" sibTransId="{847E51A8-65D8-4AF2-BB40-DF7EFBAC5DF9}"/>
    <dgm:cxn modelId="{F7E8CD68-4419-43FD-8746-CA8B297A3B26}" type="presOf" srcId="{1C80142A-7214-4132-86CA-2553FBC8778B}" destId="{A1BF2898-2AA7-44F8-9437-46745387C9F2}" srcOrd="0" destOrd="0" presId="urn:microsoft.com/office/officeart/2005/8/layout/venn3"/>
    <dgm:cxn modelId="{6C716460-4DBC-4995-A560-15489C30F18E}" srcId="{961ECFA7-F4EE-4BF2-85DC-1F80B8A1CC83}" destId="{6F4E9DCE-452E-4BED-B7C6-2C43CCF6F28B}" srcOrd="0" destOrd="0" parTransId="{30737C82-C163-490D-BCE5-1A07AA3D4A0B}" sibTransId="{061049F0-10B3-4BC8-B8E1-EE6742E3938C}"/>
    <dgm:cxn modelId="{5312C7C4-68C2-4424-90BA-8A6F47250275}" type="presOf" srcId="{961ECFA7-F4EE-4BF2-85DC-1F80B8A1CC83}" destId="{854119BC-653C-4737-B43C-AC62E0A44CFF}" srcOrd="0" destOrd="0" presId="urn:microsoft.com/office/officeart/2005/8/layout/venn3"/>
    <dgm:cxn modelId="{AEC82288-D300-4070-B0EA-D9863AE367E7}" type="presOf" srcId="{6F4E9DCE-452E-4BED-B7C6-2C43CCF6F28B}" destId="{DC74C7C9-201D-4235-B56B-F956432936A9}" srcOrd="0" destOrd="0" presId="urn:microsoft.com/office/officeart/2005/8/layout/venn3"/>
    <dgm:cxn modelId="{D999BF8F-F492-4EA9-BD15-E69B98CA5E1D}" type="presParOf" srcId="{854119BC-653C-4737-B43C-AC62E0A44CFF}" destId="{DC74C7C9-201D-4235-B56B-F956432936A9}" srcOrd="0" destOrd="0" presId="urn:microsoft.com/office/officeart/2005/8/layout/venn3"/>
    <dgm:cxn modelId="{B7A979F7-EB1E-46EC-8A01-AECF44E2B21A}" type="presParOf" srcId="{854119BC-653C-4737-B43C-AC62E0A44CFF}" destId="{6CE96DC4-5377-48CD-88CC-F9B37B779BC2}" srcOrd="1" destOrd="0" presId="urn:microsoft.com/office/officeart/2005/8/layout/venn3"/>
    <dgm:cxn modelId="{E7059D25-0900-4817-8AC9-833D33401CCC}" type="presParOf" srcId="{854119BC-653C-4737-B43C-AC62E0A44CFF}" destId="{A1BF2898-2AA7-44F8-9437-46745387C9F2}" srcOrd="2" destOrd="0" presId="urn:microsoft.com/office/officeart/2005/8/layout/venn3"/>
    <dgm:cxn modelId="{1928EE6E-E6EB-42AE-BABD-D2C9FC18EC16}" type="presParOf" srcId="{854119BC-653C-4737-B43C-AC62E0A44CFF}" destId="{6DB4863E-ED75-4C1B-8ABA-D96E67E90F17}" srcOrd="3" destOrd="0" presId="urn:microsoft.com/office/officeart/2005/8/layout/venn3"/>
    <dgm:cxn modelId="{9FB954F2-6857-4456-917A-BD9B4DDAB9CE}" type="presParOf" srcId="{854119BC-653C-4737-B43C-AC62E0A44CFF}" destId="{CA8972B5-6E7D-48E4-BCCF-C3C96F9D6D5A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87CE4F-D859-44FD-ADA2-B5D3ABCAA2F4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174CE661-0033-4F8A-A9BE-4F1CEC37C9C8}">
      <dgm:prSet phldrT="[Text]" custT="1"/>
      <dgm:spPr/>
      <dgm:t>
        <a:bodyPr/>
        <a:lstStyle/>
        <a:p>
          <a:r>
            <a:rPr lang="ro-RO" sz="20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Iulie – octombrie 2017 (seminare de instruire</a:t>
          </a:r>
          <a:r>
            <a:rPr lang="ro-RO" sz="2000" kern="1200" dirty="0" smtClean="0"/>
            <a:t>)</a:t>
          </a:r>
          <a:endParaRPr lang="ro-RO" sz="2000" kern="1200" dirty="0"/>
        </a:p>
      </dgm:t>
    </dgm:pt>
    <dgm:pt modelId="{330EA611-64FF-4BF0-B8D8-8B23E939E3C2}" type="parTrans" cxnId="{7790B896-F553-4B88-A225-812600FE65EA}">
      <dgm:prSet/>
      <dgm:spPr/>
      <dgm:t>
        <a:bodyPr/>
        <a:lstStyle/>
        <a:p>
          <a:endParaRPr lang="ro-RO"/>
        </a:p>
      </dgm:t>
    </dgm:pt>
    <dgm:pt modelId="{A95D7DD7-F328-4EBD-9C4B-F5EE17AF1A95}" type="sibTrans" cxnId="{7790B896-F553-4B88-A225-812600FE65EA}">
      <dgm:prSet/>
      <dgm:spPr/>
      <dgm:t>
        <a:bodyPr/>
        <a:lstStyle/>
        <a:p>
          <a:endParaRPr lang="ro-RO"/>
        </a:p>
      </dgm:t>
    </dgm:pt>
    <dgm:pt modelId="{7C55948D-3DBE-45FC-AF54-246C18DF4CA2}">
      <dgm:prSet phldrT="[Text]" custT="1"/>
      <dgm:spPr/>
      <dgm:t>
        <a:bodyPr/>
        <a:lstStyle/>
        <a:p>
          <a:r>
            <a:rPr lang="ro-RO" sz="20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Septembrie – noiembrie 2017 (asistență și suport)</a:t>
          </a:r>
          <a:endParaRPr lang="ro-RO" sz="20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7D13A42-0277-44B5-BD5C-598886534C1B}" type="parTrans" cxnId="{F22A8547-CFA1-4811-AEF5-1A837B10BC29}">
      <dgm:prSet/>
      <dgm:spPr/>
      <dgm:t>
        <a:bodyPr/>
        <a:lstStyle/>
        <a:p>
          <a:endParaRPr lang="ro-RO"/>
        </a:p>
      </dgm:t>
    </dgm:pt>
    <dgm:pt modelId="{F9AE1823-3650-438A-9944-0820D438EC1B}" type="sibTrans" cxnId="{F22A8547-CFA1-4811-AEF5-1A837B10BC29}">
      <dgm:prSet/>
      <dgm:spPr/>
      <dgm:t>
        <a:bodyPr/>
        <a:lstStyle/>
        <a:p>
          <a:endParaRPr lang="ro-RO"/>
        </a:p>
      </dgm:t>
    </dgm:pt>
    <dgm:pt modelId="{833A1E65-718B-4DEB-BC22-CA7A3BB59E3E}">
      <dgm:prSet phldrT="[Text]" custT="1"/>
      <dgm:spPr/>
      <dgm:t>
        <a:bodyPr/>
        <a:lstStyle/>
        <a:p>
          <a:r>
            <a:rPr lang="ro-RO" sz="20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Septembrie – noiembrie (accesare finanțare)</a:t>
          </a:r>
          <a:endParaRPr lang="ro-RO" sz="20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ED57D87-F391-4BF5-B18F-29BC405CE7C0}" type="parTrans" cxnId="{73B7199C-4B53-4731-962E-EBF2A09A509C}">
      <dgm:prSet/>
      <dgm:spPr/>
      <dgm:t>
        <a:bodyPr/>
        <a:lstStyle/>
        <a:p>
          <a:endParaRPr lang="ro-RO"/>
        </a:p>
      </dgm:t>
    </dgm:pt>
    <dgm:pt modelId="{8F41EDF5-489A-4E43-B2E9-4C7716A2A3BC}" type="sibTrans" cxnId="{73B7199C-4B53-4731-962E-EBF2A09A509C}">
      <dgm:prSet/>
      <dgm:spPr/>
      <dgm:t>
        <a:bodyPr/>
        <a:lstStyle/>
        <a:p>
          <a:endParaRPr lang="ro-RO"/>
        </a:p>
      </dgm:t>
    </dgm:pt>
    <dgm:pt modelId="{24855160-A6FD-4F43-8DCC-5D4040A5D62B}" type="pres">
      <dgm:prSet presAssocID="{A087CE4F-D859-44FD-ADA2-B5D3ABCAA2F4}" presName="Name0" presStyleCnt="0">
        <dgm:presLayoutVars>
          <dgm:dir/>
          <dgm:resizeHandles val="exact"/>
        </dgm:presLayoutVars>
      </dgm:prSet>
      <dgm:spPr/>
    </dgm:pt>
    <dgm:pt modelId="{A2D71666-284E-4E13-A99F-0D92CD23343F}" type="pres">
      <dgm:prSet presAssocID="{A087CE4F-D859-44FD-ADA2-B5D3ABCAA2F4}" presName="arrow" presStyleLbl="bgShp" presStyleIdx="0" presStyleCnt="1"/>
      <dgm:spPr/>
    </dgm:pt>
    <dgm:pt modelId="{CEDF66DC-E646-4884-8FC9-D05FD6692ACC}" type="pres">
      <dgm:prSet presAssocID="{A087CE4F-D859-44FD-ADA2-B5D3ABCAA2F4}" presName="points" presStyleCnt="0"/>
      <dgm:spPr/>
    </dgm:pt>
    <dgm:pt modelId="{69030081-78B2-4393-97DC-901C25F19E1E}" type="pres">
      <dgm:prSet presAssocID="{174CE661-0033-4F8A-A9BE-4F1CEC37C9C8}" presName="compositeA" presStyleCnt="0"/>
      <dgm:spPr/>
    </dgm:pt>
    <dgm:pt modelId="{477BDA32-98FF-44A8-8A0A-C635D66395E8}" type="pres">
      <dgm:prSet presAssocID="{174CE661-0033-4F8A-A9BE-4F1CEC37C9C8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F1E74B4-642A-468B-88A3-D1AEFEA26FB8}" type="pres">
      <dgm:prSet presAssocID="{174CE661-0033-4F8A-A9BE-4F1CEC37C9C8}" presName="circleA" presStyleLbl="node1" presStyleIdx="0" presStyleCnt="3"/>
      <dgm:spPr/>
    </dgm:pt>
    <dgm:pt modelId="{0FDB8E00-4E61-4527-AFAF-3FD415DAD762}" type="pres">
      <dgm:prSet presAssocID="{174CE661-0033-4F8A-A9BE-4F1CEC37C9C8}" presName="spaceA" presStyleCnt="0"/>
      <dgm:spPr/>
    </dgm:pt>
    <dgm:pt modelId="{8350C4ED-86B4-41B9-AF9F-C0A914D704D5}" type="pres">
      <dgm:prSet presAssocID="{A95D7DD7-F328-4EBD-9C4B-F5EE17AF1A95}" presName="space" presStyleCnt="0"/>
      <dgm:spPr/>
    </dgm:pt>
    <dgm:pt modelId="{EEFDC17A-A309-46B0-8821-67CBF7ADE081}" type="pres">
      <dgm:prSet presAssocID="{7C55948D-3DBE-45FC-AF54-246C18DF4CA2}" presName="compositeB" presStyleCnt="0"/>
      <dgm:spPr/>
    </dgm:pt>
    <dgm:pt modelId="{F87F5F22-2865-4103-A33D-6A914CD834FE}" type="pres">
      <dgm:prSet presAssocID="{7C55948D-3DBE-45FC-AF54-246C18DF4CA2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3C4EBFB-0D7E-4B6F-889C-93A871DA963A}" type="pres">
      <dgm:prSet presAssocID="{7C55948D-3DBE-45FC-AF54-246C18DF4CA2}" presName="circleB" presStyleLbl="node1" presStyleIdx="1" presStyleCnt="3"/>
      <dgm:spPr/>
    </dgm:pt>
    <dgm:pt modelId="{723DE68C-5416-45BD-8682-D51205CB564F}" type="pres">
      <dgm:prSet presAssocID="{7C55948D-3DBE-45FC-AF54-246C18DF4CA2}" presName="spaceB" presStyleCnt="0"/>
      <dgm:spPr/>
    </dgm:pt>
    <dgm:pt modelId="{6BB9EC42-3DC6-43BE-BCD3-2C8B32E2B92C}" type="pres">
      <dgm:prSet presAssocID="{F9AE1823-3650-438A-9944-0820D438EC1B}" presName="space" presStyleCnt="0"/>
      <dgm:spPr/>
    </dgm:pt>
    <dgm:pt modelId="{E00D3416-4D5C-4059-990A-121DB9200ECB}" type="pres">
      <dgm:prSet presAssocID="{833A1E65-718B-4DEB-BC22-CA7A3BB59E3E}" presName="compositeA" presStyleCnt="0"/>
      <dgm:spPr/>
    </dgm:pt>
    <dgm:pt modelId="{35E9FAB3-A436-4B9A-B346-1BD951BE42D0}" type="pres">
      <dgm:prSet presAssocID="{833A1E65-718B-4DEB-BC22-CA7A3BB59E3E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6395EF1D-B8DC-4CB3-80D1-82F9A87A03FA}" type="pres">
      <dgm:prSet presAssocID="{833A1E65-718B-4DEB-BC22-CA7A3BB59E3E}" presName="circleA" presStyleLbl="node1" presStyleIdx="2" presStyleCnt="3"/>
      <dgm:spPr/>
    </dgm:pt>
    <dgm:pt modelId="{10B5C172-F7D9-45C4-A95A-5CA172C5868D}" type="pres">
      <dgm:prSet presAssocID="{833A1E65-718B-4DEB-BC22-CA7A3BB59E3E}" presName="spaceA" presStyleCnt="0"/>
      <dgm:spPr/>
    </dgm:pt>
  </dgm:ptLst>
  <dgm:cxnLst>
    <dgm:cxn modelId="{ACFB04FD-7EE5-4B4F-8ECB-72837318AF76}" type="presOf" srcId="{833A1E65-718B-4DEB-BC22-CA7A3BB59E3E}" destId="{35E9FAB3-A436-4B9A-B346-1BD951BE42D0}" srcOrd="0" destOrd="0" presId="urn:microsoft.com/office/officeart/2005/8/layout/hProcess11"/>
    <dgm:cxn modelId="{3ACC7F77-71A3-46C4-9F00-010FC5BCAB8E}" type="presOf" srcId="{174CE661-0033-4F8A-A9BE-4F1CEC37C9C8}" destId="{477BDA32-98FF-44A8-8A0A-C635D66395E8}" srcOrd="0" destOrd="0" presId="urn:microsoft.com/office/officeart/2005/8/layout/hProcess11"/>
    <dgm:cxn modelId="{73B7199C-4B53-4731-962E-EBF2A09A509C}" srcId="{A087CE4F-D859-44FD-ADA2-B5D3ABCAA2F4}" destId="{833A1E65-718B-4DEB-BC22-CA7A3BB59E3E}" srcOrd="2" destOrd="0" parTransId="{7ED57D87-F391-4BF5-B18F-29BC405CE7C0}" sibTransId="{8F41EDF5-489A-4E43-B2E9-4C7716A2A3BC}"/>
    <dgm:cxn modelId="{7790B896-F553-4B88-A225-812600FE65EA}" srcId="{A087CE4F-D859-44FD-ADA2-B5D3ABCAA2F4}" destId="{174CE661-0033-4F8A-A9BE-4F1CEC37C9C8}" srcOrd="0" destOrd="0" parTransId="{330EA611-64FF-4BF0-B8D8-8B23E939E3C2}" sibTransId="{A95D7DD7-F328-4EBD-9C4B-F5EE17AF1A95}"/>
    <dgm:cxn modelId="{D7B69C99-AD87-4F4C-94C9-8958C9174876}" type="presOf" srcId="{A087CE4F-D859-44FD-ADA2-B5D3ABCAA2F4}" destId="{24855160-A6FD-4F43-8DCC-5D4040A5D62B}" srcOrd="0" destOrd="0" presId="urn:microsoft.com/office/officeart/2005/8/layout/hProcess11"/>
    <dgm:cxn modelId="{F22A8547-CFA1-4811-AEF5-1A837B10BC29}" srcId="{A087CE4F-D859-44FD-ADA2-B5D3ABCAA2F4}" destId="{7C55948D-3DBE-45FC-AF54-246C18DF4CA2}" srcOrd="1" destOrd="0" parTransId="{17D13A42-0277-44B5-BD5C-598886534C1B}" sibTransId="{F9AE1823-3650-438A-9944-0820D438EC1B}"/>
    <dgm:cxn modelId="{D65E7A67-6607-47D6-ADA4-46A8DB409880}" type="presOf" srcId="{7C55948D-3DBE-45FC-AF54-246C18DF4CA2}" destId="{F87F5F22-2865-4103-A33D-6A914CD834FE}" srcOrd="0" destOrd="0" presId="urn:microsoft.com/office/officeart/2005/8/layout/hProcess11"/>
    <dgm:cxn modelId="{BE47AFFE-8841-41CC-ADBD-82196A0CB41E}" type="presParOf" srcId="{24855160-A6FD-4F43-8DCC-5D4040A5D62B}" destId="{A2D71666-284E-4E13-A99F-0D92CD23343F}" srcOrd="0" destOrd="0" presId="urn:microsoft.com/office/officeart/2005/8/layout/hProcess11"/>
    <dgm:cxn modelId="{142146E2-EDE1-41E2-B006-633EA28B9743}" type="presParOf" srcId="{24855160-A6FD-4F43-8DCC-5D4040A5D62B}" destId="{CEDF66DC-E646-4884-8FC9-D05FD6692ACC}" srcOrd="1" destOrd="0" presId="urn:microsoft.com/office/officeart/2005/8/layout/hProcess11"/>
    <dgm:cxn modelId="{0D19F16B-8003-42DB-A90D-5A86FE7B6598}" type="presParOf" srcId="{CEDF66DC-E646-4884-8FC9-D05FD6692ACC}" destId="{69030081-78B2-4393-97DC-901C25F19E1E}" srcOrd="0" destOrd="0" presId="urn:microsoft.com/office/officeart/2005/8/layout/hProcess11"/>
    <dgm:cxn modelId="{B0912747-15C4-4BBA-8FF8-FD640771D713}" type="presParOf" srcId="{69030081-78B2-4393-97DC-901C25F19E1E}" destId="{477BDA32-98FF-44A8-8A0A-C635D66395E8}" srcOrd="0" destOrd="0" presId="urn:microsoft.com/office/officeart/2005/8/layout/hProcess11"/>
    <dgm:cxn modelId="{4D8EEE64-567E-4FF2-BAB2-FA846FD183D5}" type="presParOf" srcId="{69030081-78B2-4393-97DC-901C25F19E1E}" destId="{CF1E74B4-642A-468B-88A3-D1AEFEA26FB8}" srcOrd="1" destOrd="0" presId="urn:microsoft.com/office/officeart/2005/8/layout/hProcess11"/>
    <dgm:cxn modelId="{924F63E8-2D7F-460E-8323-FF0D798D9B93}" type="presParOf" srcId="{69030081-78B2-4393-97DC-901C25F19E1E}" destId="{0FDB8E00-4E61-4527-AFAF-3FD415DAD762}" srcOrd="2" destOrd="0" presId="urn:microsoft.com/office/officeart/2005/8/layout/hProcess11"/>
    <dgm:cxn modelId="{2CBC0CEF-9E8B-4E42-AB11-2AD0225D4D8B}" type="presParOf" srcId="{CEDF66DC-E646-4884-8FC9-D05FD6692ACC}" destId="{8350C4ED-86B4-41B9-AF9F-C0A914D704D5}" srcOrd="1" destOrd="0" presId="urn:microsoft.com/office/officeart/2005/8/layout/hProcess11"/>
    <dgm:cxn modelId="{8EA7F79B-886C-462F-B67A-A3077A44D3D1}" type="presParOf" srcId="{CEDF66DC-E646-4884-8FC9-D05FD6692ACC}" destId="{EEFDC17A-A309-46B0-8821-67CBF7ADE081}" srcOrd="2" destOrd="0" presId="urn:microsoft.com/office/officeart/2005/8/layout/hProcess11"/>
    <dgm:cxn modelId="{683FE39F-BE1B-4A4A-B208-2860E7ED4191}" type="presParOf" srcId="{EEFDC17A-A309-46B0-8821-67CBF7ADE081}" destId="{F87F5F22-2865-4103-A33D-6A914CD834FE}" srcOrd="0" destOrd="0" presId="urn:microsoft.com/office/officeart/2005/8/layout/hProcess11"/>
    <dgm:cxn modelId="{178A2977-05E9-4557-9246-CB40C920FADE}" type="presParOf" srcId="{EEFDC17A-A309-46B0-8821-67CBF7ADE081}" destId="{C3C4EBFB-0D7E-4B6F-889C-93A871DA963A}" srcOrd="1" destOrd="0" presId="urn:microsoft.com/office/officeart/2005/8/layout/hProcess11"/>
    <dgm:cxn modelId="{0DB02576-A1C4-4CD9-B018-0FB50FFCD992}" type="presParOf" srcId="{EEFDC17A-A309-46B0-8821-67CBF7ADE081}" destId="{723DE68C-5416-45BD-8682-D51205CB564F}" srcOrd="2" destOrd="0" presId="urn:microsoft.com/office/officeart/2005/8/layout/hProcess11"/>
    <dgm:cxn modelId="{67821600-E17E-423C-AF46-36622DD2025A}" type="presParOf" srcId="{CEDF66DC-E646-4884-8FC9-D05FD6692ACC}" destId="{6BB9EC42-3DC6-43BE-BCD3-2C8B32E2B92C}" srcOrd="3" destOrd="0" presId="urn:microsoft.com/office/officeart/2005/8/layout/hProcess11"/>
    <dgm:cxn modelId="{D53E8C59-F68E-4694-988D-EABC49030D9F}" type="presParOf" srcId="{CEDF66DC-E646-4884-8FC9-D05FD6692ACC}" destId="{E00D3416-4D5C-4059-990A-121DB9200ECB}" srcOrd="4" destOrd="0" presId="urn:microsoft.com/office/officeart/2005/8/layout/hProcess11"/>
    <dgm:cxn modelId="{716E6C4B-16DA-4894-B6C6-C2BAC1440428}" type="presParOf" srcId="{E00D3416-4D5C-4059-990A-121DB9200ECB}" destId="{35E9FAB3-A436-4B9A-B346-1BD951BE42D0}" srcOrd="0" destOrd="0" presId="urn:microsoft.com/office/officeart/2005/8/layout/hProcess11"/>
    <dgm:cxn modelId="{AA627C40-A72B-4592-A23E-ED2A4BBF4C84}" type="presParOf" srcId="{E00D3416-4D5C-4059-990A-121DB9200ECB}" destId="{6395EF1D-B8DC-4CB3-80D1-82F9A87A03FA}" srcOrd="1" destOrd="0" presId="urn:microsoft.com/office/officeart/2005/8/layout/hProcess11"/>
    <dgm:cxn modelId="{E42F7E74-6E4C-424D-B8B9-68CAAB660811}" type="presParOf" srcId="{E00D3416-4D5C-4059-990A-121DB9200ECB}" destId="{10B5C172-F7D9-45C4-A95A-5CA172C5868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r>
              <a:rPr lang="vi-VN" smtClean="0"/>
              <a:t>Ministerul Dezvoltării Regionale şi Construcţiilor al Republicii Moldova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75139" y="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34150DE0-04D9-437B-8FA4-6370F175643C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7368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75139" y="637368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CBCD0ACD-045D-4CBA-A3A5-6A654A69A8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68657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r>
              <a:rPr lang="vi-VN" smtClean="0"/>
              <a:t>Ministerul Dezvoltării Regionale şi Construcţiilor al Republicii Moldova</a:t>
            </a:r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75139" y="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985FA678-0331-4039-9BFC-9EEB870E6176}" type="datetimeFigureOut">
              <a:rPr lang="x-none" smtClean="0"/>
              <a:pPr/>
              <a:t>28.06.2017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4850" y="503238"/>
            <a:ext cx="3354388" cy="2516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4251" y="3187423"/>
            <a:ext cx="7873999" cy="3019663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7368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75139" y="6373681"/>
            <a:ext cx="4265083" cy="33551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AC5DE3BC-75EC-4A41-B710-1A15DE5702A0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7544058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DE3BC-75EC-4A41-B710-1A15DE5702A0}" type="slidenum">
              <a:rPr lang="x-none" smtClean="0"/>
              <a:pPr/>
              <a:t>1</a:t>
            </a:fld>
            <a:endParaRPr lang="x-none"/>
          </a:p>
        </p:txBody>
      </p:sp>
      <p:sp>
        <p:nvSpPr>
          <p:cNvPr id="5" name="Substituent antet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vi-VN" smtClean="0"/>
              <a:t>Ministerul Dezvoltării Regionale şi Construcţiilor al Republicii Moldova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7422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66B03-F709-404D-BA60-348FC1E7AF22}" type="datetimeFigureOut">
              <a:rPr lang="ro-RO" smtClean="0"/>
              <a:pPr/>
              <a:t>28.06.2017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CD546-DF94-4E0D-92A3-79063F7917C0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://www.ifad.md/programs/dejstvujushhie-programmi/programma-povishenija-jekonomiko-klimaticheskoj-ustojchivosti-seliskoj-mestnosti-IFAD-VI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 descr="coa_md_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8718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6" descr="adr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188640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tăText 8"/>
          <p:cNvSpPr txBox="1"/>
          <p:nvPr/>
        </p:nvSpPr>
        <p:spPr>
          <a:xfrm>
            <a:off x="1619672" y="50851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o-RO" dirty="0"/>
          </a:p>
        </p:txBody>
      </p:sp>
      <p:sp>
        <p:nvSpPr>
          <p:cNvPr id="12" name="Dreptunghi 11"/>
          <p:cNvSpPr/>
          <p:nvPr/>
        </p:nvSpPr>
        <p:spPr>
          <a:xfrm>
            <a:off x="971600" y="1375853"/>
            <a:ext cx="75608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vi-VN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vi-VN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privire la promovării granturilor disponibile pentru finanțarea tinerilor antreprenori în cadrul Programului Rural de Reziliență Economico-Climatică Incluzivă (PRRECI-IFAD VI) în RDN</a:t>
            </a:r>
            <a:endParaRPr lang="ro-RO" sz="3200" dirty="0" smtClean="0"/>
          </a:p>
          <a:p>
            <a:pPr algn="ctr"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9"/>
          <p:cNvSpPr/>
          <p:nvPr/>
        </p:nvSpPr>
        <p:spPr>
          <a:xfrm>
            <a:off x="1043608" y="188640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</a:rPr>
              <a:t>Ministerul Dezvoltării Regionale și Construcțiilor</a:t>
            </a:r>
          </a:p>
          <a:p>
            <a:pPr algn="ctr">
              <a:buClr>
                <a:srgbClr val="FFFF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</a:rPr>
              <a:t>Agenția de Dezvoltare Regională Nord</a:t>
            </a:r>
            <a:endParaRPr lang="x-none" sz="2000" dirty="0">
              <a:solidFill>
                <a:srgbClr val="002060"/>
              </a:solidFill>
            </a:endParaRPr>
          </a:p>
        </p:txBody>
      </p:sp>
      <p:pic>
        <p:nvPicPr>
          <p:cNvPr id="26" name="Imagine 2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588" y="4390196"/>
            <a:ext cx="1944216" cy="2128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859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4" name="Picture 3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91680" y="108667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este </a:t>
            </a:r>
            <a:r>
              <a:rPr lang="ro-RO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IFAD?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Substituent conținut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927141"/>
              </p:ext>
            </p:extLst>
          </p:nvPr>
        </p:nvGraphicFramePr>
        <p:xfrm>
          <a:off x="611560" y="1765123"/>
          <a:ext cx="8229600" cy="4688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3933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4" name="Picture 3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2520280"/>
          </a:xfrm>
        </p:spPr>
        <p:txBody>
          <a:bodyPr>
            <a:normAutofit fontScale="92500" lnSpcReduction="20000"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vi-VN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IFAD VI, Programul Rural de </a:t>
            </a:r>
            <a:r>
              <a:rPr lang="vi-VN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Rezilienţă Economico-Climatică Incluzivă, lansat </a:t>
            </a:r>
            <a:r>
              <a:rPr lang="vi-VN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2014 va fi implementat în Moldova până în anul 2020. Proiectul are un caracter național și este implemementat în toate localitățile Repubșicii Moldova, cu excepția or. Chișinău, or. Bălți și a Unităților Administrativ-Teritoriale din stînga Nistrului.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vi-VN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vi-VN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Buget programului IFAD VI (Programul Rural de Rezilienţă Economico-Climatică Incluzivă) va constitui 26,08 mln </a:t>
            </a:r>
            <a:r>
              <a:rPr lang="vi-VN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USD</a:t>
            </a:r>
            <a:r>
              <a:rPr lang="ro-RO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vi-VN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d:\docs\Desktop\subventii_agriculturia-trm.md_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77072"/>
            <a:ext cx="3672408" cy="24543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62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4" name="Picture 3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75656" y="1179369"/>
            <a:ext cx="5976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Componentele </a:t>
            </a:r>
            <a:r>
              <a:rPr lang="ro-RO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programului:</a:t>
            </a:r>
          </a:p>
          <a:p>
            <a:pPr algn="ctr"/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Substituent conținut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040430"/>
              </p:ext>
            </p:extLst>
          </p:nvPr>
        </p:nvGraphicFramePr>
        <p:xfrm>
          <a:off x="0" y="1548701"/>
          <a:ext cx="8944262" cy="5048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54943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4" name="Picture 3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83668" y="1534291"/>
            <a:ext cx="5976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Servicii  oferite în cadrul Programului</a:t>
            </a:r>
            <a:endParaRPr lang="ro-RO" sz="2400" dirty="0" smtClean="0"/>
          </a:p>
          <a:p>
            <a:pPr algn="ctr"/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420888"/>
            <a:ext cx="8229600" cy="3052936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vi-VN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Organizarea </a:t>
            </a:r>
            <a:r>
              <a:rPr lang="vi-VN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petrecerea seminarelor de informare a tinerilor antreprenori din localitățile Regiunii de Dezvoltare Nord;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vi-VN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Asistență </a:t>
            </a:r>
            <a:r>
              <a:rPr lang="vi-VN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 suport la completarea formularului de aplicare pentru finanțare;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vi-VN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Servicii </a:t>
            </a:r>
            <a:r>
              <a:rPr lang="vi-VN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suport la pregătirea pachetului de documente solicitat la cererea de finanțare.</a:t>
            </a:r>
          </a:p>
        </p:txBody>
      </p:sp>
    </p:spTree>
    <p:extLst>
      <p:ext uri="{BB962C8B-B14F-4D97-AF65-F5344CB8AC3E}">
        <p14:creationId xmlns:p14="http://schemas.microsoft.com/office/powerpoint/2010/main" val="3596610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02" y="1426240"/>
            <a:ext cx="8137368" cy="994172"/>
          </a:xfrm>
        </p:spPr>
        <p:txBody>
          <a:bodyPr>
            <a:normAutofit/>
          </a:bodyPr>
          <a:lstStyle/>
          <a:p>
            <a:r>
              <a:rPr lang="ro-RO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</a:t>
            </a: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abordate în cadrul seminarelor de informare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2290850"/>
            <a:ext cx="6563072" cy="4378510"/>
          </a:xfrm>
        </p:spPr>
        <p:txBody>
          <a:bodyPr>
            <a:normAutofit fontScale="77500" lnSpcReduction="20000"/>
          </a:bodyPr>
          <a:lstStyle/>
          <a:p>
            <a:pPr marL="332185" indent="-300038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Primii pași în afacere</a:t>
            </a:r>
          </a:p>
          <a:p>
            <a:pPr marL="32147" indent="0" algn="just">
              <a:spcAft>
                <a:spcPts val="600"/>
              </a:spcAft>
              <a:buNone/>
            </a:pPr>
            <a:endParaRPr lang="en-US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2185" indent="-300038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Administrarea eficientă a afacerii</a:t>
            </a:r>
            <a:endParaRPr lang="x-none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147" indent="0" algn="just">
              <a:spcAft>
                <a:spcPts val="600"/>
              </a:spcAft>
              <a:buNone/>
            </a:pPr>
            <a:endParaRPr lang="x-none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2185" indent="-300038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Accesul</a:t>
            </a:r>
            <a:r>
              <a:rPr lang="en-US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finanțare</a:t>
            </a:r>
          </a:p>
          <a:p>
            <a:pPr marL="32147" indent="0" algn="just">
              <a:spcAft>
                <a:spcPts val="600"/>
              </a:spcAft>
              <a:buNone/>
            </a:pPr>
            <a:endParaRPr lang="x-none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2185" indent="-300038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Istorii de succes ale tinerilor antreprenori (IFAD VI)</a:t>
            </a:r>
            <a:endParaRPr lang="x-none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147" indent="0" algn="just">
              <a:spcAft>
                <a:spcPts val="600"/>
              </a:spcAft>
              <a:buNone/>
            </a:pPr>
            <a:endParaRPr lang="x-none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2185" indent="-300038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Regulamentul cu privire la accesarea </a:t>
            </a:r>
            <a:r>
              <a:rPr lang="vi-VN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granturilor </a:t>
            </a:r>
            <a:r>
              <a:rPr lang="vi-VN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disponibile pentru finanțarea tinerilor antreprenori în cadrul Programului Rural de Reziliență Economico-Climatică Incluzivă (PRRECI-IFAD VI)</a:t>
            </a:r>
            <a:r>
              <a:rPr lang="ro-RO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2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6" name="Picture 5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d:\docs\Desktop\download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9" y="2276872"/>
            <a:ext cx="2029768" cy="135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cs\Desktop\International-Fund-for-Agricultural-Development-IFA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9" y="3789041"/>
            <a:ext cx="2025576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:\docs\Desktop\Moldova image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089" y="5301208"/>
            <a:ext cx="2029768" cy="141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49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4" name="Picture 3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83668" y="1534291"/>
            <a:ext cx="59766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Perioada de prestare a serviciilor în cadrul Programului</a:t>
            </a:r>
            <a:endParaRPr lang="ro-RO" sz="2400" dirty="0" smtClean="0"/>
          </a:p>
          <a:p>
            <a:pPr algn="ctr"/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Substituent conținut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865139"/>
              </p:ext>
            </p:extLst>
          </p:nvPr>
        </p:nvGraphicFramePr>
        <p:xfrm>
          <a:off x="681857" y="2924944"/>
          <a:ext cx="8229600" cy="3052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67786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4" name="Picture 3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88640" y="2564904"/>
            <a:ext cx="8098160" cy="276490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it-IT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</a:t>
            </a: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 </a:t>
            </a:r>
            <a:r>
              <a:rPr lang="it-IT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</a:t>
            </a:r>
            <a:r>
              <a:rPr lang="ro-RO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it-IT" sz="20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informații </a:t>
            </a: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accesați pagina web a programului</a:t>
            </a:r>
            <a:r>
              <a:rPr lang="it-IT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it-IT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</a:t>
            </a: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://www.ifad.md/programs/dejstvujushhie-programmi/programma-povishenija-jekonomiko-klimaticheskoj-ustojchivosti-seliskoj-mestnosti-IFAD-VI/</a:t>
            </a:r>
            <a:endParaRPr lang="it-IT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o-RO" dirty="0"/>
          </a:p>
        </p:txBody>
      </p:sp>
      <p:pic>
        <p:nvPicPr>
          <p:cNvPr id="2050" name="Picture 2" descr="d:\docs\Desktop\download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373116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x-none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x-none" dirty="0" smtClean="0">
                <a:solidFill>
                  <a:srgbClr val="002060"/>
                </a:solidFill>
              </a:rPr>
              <a:t>Mulțumesc pentru atenție!</a:t>
            </a:r>
          </a:p>
          <a:p>
            <a:pPr marL="0" indent="0" algn="ctr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o-RO" sz="2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Ministerul Dezvoltării Regionale și Construcțiilor</a:t>
            </a:r>
            <a:br>
              <a:rPr lang="ro-RO" sz="2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o-RO" sz="2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Agenția de Dezvoltare Regională Nord</a:t>
            </a:r>
            <a:r>
              <a:rPr lang="x-none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x-none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o-RO" dirty="0"/>
          </a:p>
        </p:txBody>
      </p:sp>
      <p:pic>
        <p:nvPicPr>
          <p:cNvPr id="5" name="Picture 4" descr="coa_md_bi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6854"/>
            <a:ext cx="720080" cy="88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6" descr="ad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352" y="501936"/>
            <a:ext cx="80391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ine 2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40968"/>
            <a:ext cx="1944216" cy="21286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7965737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5461</TotalTime>
  <Words>514</Words>
  <Application>Microsoft Office PowerPoint</Application>
  <PresentationFormat>On-screen Show (4:3)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Temă Office</vt:lpstr>
      <vt:lpstr>PowerPoint Presentation</vt:lpstr>
      <vt:lpstr>Ministerul Dezvoltării Regionale și Construcțiilor Agenția de Dezvoltare Regională Nord </vt:lpstr>
      <vt:lpstr>Ministerul Dezvoltării Regionale și Construcțiilor Agenția de Dezvoltare Regională Nord </vt:lpstr>
      <vt:lpstr>Ministerul Dezvoltării Regionale și Construcțiilor Agenția de Dezvoltare Regională Nord </vt:lpstr>
      <vt:lpstr>Ministerul Dezvoltării Regionale și Construcțiilor Agenția de Dezvoltare Regională Nord </vt:lpstr>
      <vt:lpstr>Teme abordate în cadrul seminarelor de informare </vt:lpstr>
      <vt:lpstr>Ministerul Dezvoltării Regionale și Construcțiilor Agenția de Dezvoltare Regională Nord </vt:lpstr>
      <vt:lpstr>Ministerul Dezvoltării Regionale și Construcțiilor Agenția de Dezvoltare Regională Nord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Lenovo-pc</cp:lastModifiedBy>
  <cp:revision>483</cp:revision>
  <cp:lastPrinted>2015-11-03T09:01:59Z</cp:lastPrinted>
  <dcterms:created xsi:type="dcterms:W3CDTF">2011-05-12T05:56:06Z</dcterms:created>
  <dcterms:modified xsi:type="dcterms:W3CDTF">2017-06-28T11:40:14Z</dcterms:modified>
</cp:coreProperties>
</file>