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7" r:id="rId2"/>
    <p:sldId id="291" r:id="rId3"/>
    <p:sldId id="282" r:id="rId4"/>
    <p:sldId id="285" r:id="rId5"/>
    <p:sldId id="286" r:id="rId6"/>
    <p:sldId id="287" r:id="rId7"/>
    <p:sldId id="266" r:id="rId8"/>
    <p:sldId id="263" r:id="rId9"/>
    <p:sldId id="264" r:id="rId10"/>
    <p:sldId id="267" r:id="rId11"/>
    <p:sldId id="292" r:id="rId12"/>
    <p:sldId id="268" r:id="rId13"/>
    <p:sldId id="269" r:id="rId14"/>
    <p:sldId id="280" r:id="rId15"/>
    <p:sldId id="281" r:id="rId16"/>
    <p:sldId id="277"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8871BD9-72CD-4DE1-80AD-7024E916DC08}" type="datetimeFigureOut">
              <a:rPr lang="en-US" smtClean="0"/>
              <a:t>6/28/2017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8B79DF3-04F5-4D5B-A275-B3BFDAE949D8}" type="slidenum">
              <a:rPr lang="en-US" smtClean="0"/>
              <a:t>‹#›</a:t>
            </a:fld>
            <a:endParaRPr lang="en-US"/>
          </a:p>
        </p:txBody>
      </p:sp>
    </p:spTree>
    <p:extLst>
      <p:ext uri="{BB962C8B-B14F-4D97-AF65-F5344CB8AC3E}">
        <p14:creationId xmlns:p14="http://schemas.microsoft.com/office/powerpoint/2010/main" val="398321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DBF896-31C0-4AE9-9C7F-CBBC95F7CE36}" type="datetimeFigureOut">
              <a:rPr lang="ru-RU" smtClean="0"/>
              <a:t>28.06.2017</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2465EA-F1C5-4CB4-8715-412331812FEC}" type="slidenum">
              <a:rPr lang="ru-RU" smtClean="0"/>
              <a:t>‹#›</a:t>
            </a:fld>
            <a:endParaRPr lang="ru-RU"/>
          </a:p>
        </p:txBody>
      </p:sp>
    </p:spTree>
    <p:extLst>
      <p:ext uri="{BB962C8B-B14F-4D97-AF65-F5344CB8AC3E}">
        <p14:creationId xmlns:p14="http://schemas.microsoft.com/office/powerpoint/2010/main" val="1921044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143000" y="685800"/>
            <a:ext cx="4572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182465EA-F1C5-4CB4-8715-412331812FEC}" type="slidenum">
              <a:rPr lang="ru-RU" smtClean="0"/>
              <a:t>4</a:t>
            </a:fld>
            <a:endParaRPr lang="ru-RU"/>
          </a:p>
        </p:txBody>
      </p:sp>
    </p:spTree>
    <p:extLst>
      <p:ext uri="{BB962C8B-B14F-4D97-AF65-F5344CB8AC3E}">
        <p14:creationId xmlns:p14="http://schemas.microsoft.com/office/powerpoint/2010/main" val="37695393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sz="1350"/>
          </a:p>
        </p:txBody>
      </p:sp>
      <p:sp>
        <p:nvSpPr>
          <p:cNvPr id="9" name="Заголовок 8"/>
          <p:cNvSpPr>
            <a:spLocks noGrp="1"/>
          </p:cNvSpPr>
          <p:nvPr>
            <p:ph type="ctrTitle"/>
          </p:nvPr>
        </p:nvSpPr>
        <p:spPr>
          <a:xfrm>
            <a:off x="685800" y="1752603"/>
            <a:ext cx="7772400" cy="1829761"/>
          </a:xfrm>
        </p:spPr>
        <p:txBody>
          <a:bodyPr vert="horz" anchor="b">
            <a:normAutofit/>
            <a:scene3d>
              <a:camera prst="orthographicFront"/>
              <a:lightRig rig="soft" dir="t"/>
            </a:scene3d>
            <a:sp3d prstMaterial="softEdge">
              <a:bevelT w="25400" h="25400"/>
            </a:sp3d>
          </a:bodyPr>
          <a:lstStyle>
            <a:lvl1pPr algn="r">
              <a:defRPr sz="36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48006" indent="0" algn="r">
              <a:buNone/>
              <a:defRPr>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4"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sz="1350"/>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sz="1350"/>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sz="1350"/>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EB97CB98-0240-44C4-B05D-E808C808FE23}" type="datetimeFigureOut">
              <a:rPr lang="en-US" smtClean="0"/>
              <a:t>6/28/2017</a:t>
            </a:fld>
            <a:endParaRPr lang="en-US"/>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81F54323-B206-441E-8023-2FE78DC1CEF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31"/>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81F54323-B206-441E-8023-2FE78DC1CEF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2"/>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81F54323-B206-441E-8023-2FE78DC1CEF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81F54323-B206-441E-8023-2FE78DC1CEFC}" type="slidenum">
              <a:rPr lang="en-US" smtClean="0"/>
              <a:t>‹#›</a:t>
            </a:fld>
            <a:endParaRPr lang="en-US"/>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36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1725">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81F54323-B206-441E-8023-2FE78DC1CEFC}" type="slidenum">
              <a:rPr lang="en-US" smtClean="0"/>
              <a:t>‹#›</a:t>
            </a:fld>
            <a:endParaRPr lang="en-US"/>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sz="1350"/>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sz="135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30"/>
            <a:ext cx="4038600" cy="4525963"/>
          </a:xfrm>
        </p:spPr>
        <p:txBody>
          <a:bodyPr/>
          <a:lstStyle>
            <a:lvl1pPr>
              <a:defRPr sz="2100"/>
            </a:lvl1pPr>
            <a:lvl2pPr>
              <a:defRPr sz="1800"/>
            </a:lvl2pPr>
            <a:lvl3pPr>
              <a:defRPr sz="1500"/>
            </a:lvl3pPr>
            <a:lvl4pPr>
              <a:defRPr sz="1350"/>
            </a:lvl4pPr>
            <a:lvl5pPr>
              <a:defRPr sz="135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30"/>
            <a:ext cx="4038600" cy="4525963"/>
          </a:xfrm>
        </p:spPr>
        <p:txBody>
          <a:bodyPr/>
          <a:lstStyle>
            <a:lvl1pPr>
              <a:defRPr sz="2100"/>
            </a:lvl1pPr>
            <a:lvl2pPr>
              <a:defRPr sz="1800"/>
            </a:lvl2pPr>
            <a:lvl3pPr>
              <a:defRPr sz="1500"/>
            </a:lvl3pPr>
            <a:lvl4pPr>
              <a:defRPr sz="1350"/>
            </a:lvl4pPr>
            <a:lvl5pPr>
              <a:defRPr sz="135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81F54323-B206-441E-8023-2FE78DC1CEFC}" type="slidenum">
              <a:rPr lang="en-US" smtClean="0"/>
              <a:t>‹#›</a:t>
            </a:fld>
            <a:endParaRPr lang="en-US"/>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1800" b="0">
                <a:solidFill>
                  <a:schemeClr val="bg1"/>
                </a:solidFill>
              </a:defRPr>
            </a:lvl1pPr>
            <a:lvl2pPr>
              <a:buNone/>
              <a:defRPr sz="1500" b="1"/>
            </a:lvl2pPr>
            <a:lvl3pPr>
              <a:buNone/>
              <a:defRPr sz="1350" b="1"/>
            </a:lvl3pPr>
            <a:lvl4pPr>
              <a:buNone/>
              <a:defRPr sz="1200" b="1"/>
            </a:lvl4pPr>
            <a:lvl5pPr>
              <a:buNone/>
              <a:defRPr sz="12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1800" b="0">
                <a:solidFill>
                  <a:schemeClr val="bg1"/>
                </a:solidFill>
              </a:defRPr>
            </a:lvl1pPr>
            <a:lvl2pPr>
              <a:buNone/>
              <a:defRPr sz="1500" b="1"/>
            </a:lvl2pPr>
            <a:lvl3pPr>
              <a:buNone/>
              <a:defRPr sz="1350" b="1"/>
            </a:lvl3pPr>
            <a:lvl4pPr>
              <a:buNone/>
              <a:defRPr sz="1200" b="1"/>
            </a:lvl4pPr>
            <a:lvl5pPr>
              <a:buNone/>
              <a:defRPr sz="12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6"/>
            <a:ext cx="4040188" cy="3941763"/>
          </a:xfrm>
          <a:ln>
            <a:noFill/>
            <a:prstDash val="sysDash"/>
            <a:miter lim="800000"/>
          </a:ln>
        </p:spPr>
        <p:txBody>
          <a:bodyPr/>
          <a:lstStyle>
            <a:lvl1pPr>
              <a:defRPr sz="1800"/>
            </a:lvl1pPr>
            <a:lvl2pPr>
              <a:defRPr sz="1500"/>
            </a:lvl2pPr>
            <a:lvl3pPr>
              <a:defRPr sz="1350"/>
            </a:lvl3pPr>
            <a:lvl4pPr>
              <a:defRPr sz="1200"/>
            </a:lvl4pPr>
            <a:lvl5pPr>
              <a:defRPr sz="12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6" y="1444296"/>
            <a:ext cx="4041775" cy="3941763"/>
          </a:xfrm>
          <a:ln>
            <a:noFill/>
            <a:prstDash val="sysDash"/>
            <a:miter lim="800000"/>
          </a:ln>
        </p:spPr>
        <p:txBody>
          <a:bodyPr/>
          <a:lstStyle>
            <a:lvl1pPr>
              <a:spcBef>
                <a:spcPts val="0"/>
              </a:spcBef>
              <a:defRPr sz="1800"/>
            </a:lvl1pPr>
            <a:lvl2pPr>
              <a:defRPr sz="1500"/>
            </a:lvl2pPr>
            <a:lvl3pPr>
              <a:defRPr sz="1350"/>
            </a:lvl3pPr>
            <a:lvl4pPr>
              <a:defRPr sz="1200"/>
            </a:lvl4pPr>
            <a:lvl5pPr>
              <a:defRPr sz="12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81F54323-B206-441E-8023-2FE78DC1CEF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81F54323-B206-441E-8023-2FE78DC1CEFC}" type="slidenum">
              <a:rPr lang="en-US" smtClean="0"/>
              <a:t>‹#›</a:t>
            </a:fld>
            <a:endParaRPr lang="en-US"/>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EB97CB98-0240-44C4-B05D-E808C808FE23}" type="datetimeFigureOut">
              <a:rPr lang="en-US" smtClean="0"/>
              <a:t>6/28/2017</a:t>
            </a:fld>
            <a:endParaRPr lang="en-US"/>
          </a:p>
        </p:txBody>
      </p:sp>
      <p:sp>
        <p:nvSpPr>
          <p:cNvPr id="3" name="Нижний колонтитул 2"/>
          <p:cNvSpPr>
            <a:spLocks noGrp="1"/>
          </p:cNvSpPr>
          <p:nvPr>
            <p:ph type="ftr" sz="quarter" idx="11"/>
          </p:nvPr>
        </p:nvSpPr>
        <p:spPr/>
        <p:txBody>
          <a:bodyPr/>
          <a:lstStyle>
            <a:extLst/>
          </a:lstStyle>
          <a:p>
            <a:endParaRPr lang="en-US"/>
          </a:p>
        </p:txBody>
      </p:sp>
      <p:sp>
        <p:nvSpPr>
          <p:cNvPr id="4" name="Номер слайда 3"/>
          <p:cNvSpPr>
            <a:spLocks noGrp="1"/>
          </p:cNvSpPr>
          <p:nvPr>
            <p:ph type="sldNum" sz="quarter" idx="12"/>
          </p:nvPr>
        </p:nvSpPr>
        <p:spPr/>
        <p:txBody>
          <a:bodyPr/>
          <a:lstStyle>
            <a:extLst/>
          </a:lstStyle>
          <a:p>
            <a:fld id="{81F54323-B206-441E-8023-2FE78DC1CEF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1875"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200"/>
            </a:lvl1pPr>
            <a:lvl2pPr>
              <a:buNone/>
              <a:defRPr sz="900"/>
            </a:lvl2pPr>
            <a:lvl3pPr>
              <a:buNone/>
              <a:defRPr sz="750"/>
            </a:lvl3pPr>
            <a:lvl4pPr>
              <a:buNone/>
              <a:defRPr sz="675"/>
            </a:lvl4pPr>
            <a:lvl5pPr>
              <a:buNone/>
              <a:defRPr sz="675"/>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2400"/>
            </a:lvl1pPr>
            <a:lvl2pPr>
              <a:defRPr sz="2100"/>
            </a:lvl2pPr>
            <a:lvl3pPr>
              <a:defRPr sz="1800"/>
            </a:lvl3pPr>
            <a:lvl4pPr>
              <a:defRPr sz="1500"/>
            </a:lvl4pPr>
            <a:lvl5pPr>
              <a:defRPr sz="15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EB97CB98-0240-44C4-B05D-E808C808FE23}" type="datetimeFigureOut">
              <a:rPr lang="en-US" smtClean="0"/>
              <a:t>6/28/2017</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81F54323-B206-441E-8023-2FE78DC1CEF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3716" indent="0" algn="r">
              <a:buNone/>
              <a:defRPr sz="1050"/>
            </a:lvl1pPr>
            <a:lvl2pPr>
              <a:defRPr sz="900"/>
            </a:lvl2pPr>
            <a:lvl3pPr>
              <a:defRPr sz="750"/>
            </a:lvl3pPr>
            <a:lvl4pPr>
              <a:defRPr sz="675"/>
            </a:lvl4pPr>
            <a:lvl5pPr>
              <a:defRPr sz="675"/>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24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EB97CB98-0240-44C4-B05D-E808C808FE23}" type="datetimeFigureOut">
              <a:rPr lang="en-US" smtClean="0"/>
              <a:t>6/28/2017</a:t>
            </a:fld>
            <a:endParaRPr lang="en-US"/>
          </a:p>
        </p:txBody>
      </p:sp>
      <p:sp>
        <p:nvSpPr>
          <p:cNvPr id="6" name="Нижний колонтитул 5"/>
          <p:cNvSpPr>
            <a:spLocks noGrp="1"/>
          </p:cNvSpPr>
          <p:nvPr>
            <p:ph type="ftr" sz="quarter" idx="11"/>
          </p:nvPr>
        </p:nvSpPr>
        <p:spPr>
          <a:xfrm>
            <a:off x="4380073" y="6407946"/>
            <a:ext cx="2350681" cy="365125"/>
          </a:xfrm>
        </p:spPr>
        <p:txBody>
          <a:bodyPr/>
          <a:lstStyle>
            <a:lvl1pPr>
              <a:defRPr>
                <a:solidFill>
                  <a:schemeClr val="tx1"/>
                </a:solidFill>
              </a:defRPr>
            </a:lvl1pPr>
            <a:extLst/>
          </a:lstStyle>
          <a:p>
            <a:endParaRPr lang="en-US"/>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81F54323-B206-441E-8023-2FE78DC1CEFC}" type="slidenum">
              <a:rPr lang="en-US" smtClean="0"/>
              <a:t>‹#›</a:t>
            </a:fld>
            <a:endParaRPr lang="en-US"/>
          </a:p>
        </p:txBody>
      </p:sp>
      <p:sp>
        <p:nvSpPr>
          <p:cNvPr id="2" name="Заголовок 1"/>
          <p:cNvSpPr>
            <a:spLocks noGrp="1"/>
          </p:cNvSpPr>
          <p:nvPr>
            <p:ph type="title"/>
          </p:nvPr>
        </p:nvSpPr>
        <p:spPr>
          <a:xfrm>
            <a:off x="228601" y="4865122"/>
            <a:ext cx="8075432" cy="562672"/>
          </a:xfrm>
          <a:noFill/>
        </p:spPr>
        <p:txBody>
          <a:bodyPr anchor="t">
            <a:sp3d prstMaterial="softEdge"/>
          </a:bodyPr>
          <a:lstStyle>
            <a:lvl1pPr marR="0" algn="r">
              <a:buNone/>
              <a:defRPr sz="225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68580" tIns="34290" rIns="68580" bIns="34290" anchor="t" compatLnSpc="1"/>
          <a:lstStyle>
            <a:extLst/>
          </a:lstStyle>
          <a:p>
            <a:endParaRPr kumimoji="0" lang="en-US" sz="1350"/>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68580" tIns="34290" rIns="68580" bIns="34290" anchor="t" compatLnSpc="1"/>
          <a:lstStyle>
            <a:extLst/>
          </a:lstStyle>
          <a:p>
            <a:endParaRPr kumimoji="0" lang="en-US" sz="1350"/>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68580" tIns="34290" rIns="68580" bIns="34290" anchor="ctr" compatLnSpc="1"/>
          <a:lstStyle>
            <a:extLst/>
          </a:lstStyle>
          <a:p>
            <a:pPr algn="ctr" eaLnBrk="1" latinLnBrk="0" hangingPunct="1"/>
            <a:endParaRPr kumimoji="0" lang="en-US" sz="1350"/>
          </a:p>
        </p:txBody>
      </p:sp>
      <p:cxnSp>
        <p:nvCxnSpPr>
          <p:cNvPr id="11" name="Прямая соединительная линия 10"/>
          <p:cNvCxnSpPr/>
          <p:nvPr/>
        </p:nvCxnSpPr>
        <p:spPr>
          <a:xfrm>
            <a:off x="-9236"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sz="1350"/>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sz="135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68580" tIns="34290" rIns="68580" bIns="34290" anchor="t" compatLnSpc="1"/>
          <a:lstStyle>
            <a:extLst/>
          </a:lstStyle>
          <a:p>
            <a:endParaRPr kumimoji="0" lang="en-US" sz="1350"/>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68580" tIns="34290" rIns="68580" bIns="34290" anchor="t" compatLnSpc="1"/>
          <a:lstStyle>
            <a:extLst/>
          </a:lstStyle>
          <a:p>
            <a:endParaRPr kumimoji="0" lang="en-US" sz="1350"/>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68580" tIns="34290" rIns="68580" bIns="34290" anchor="ctr" compatLnSpc="1"/>
          <a:lstStyle>
            <a:extLst/>
          </a:lstStyle>
          <a:p>
            <a:pPr algn="ctr" eaLnBrk="1" latinLnBrk="0" hangingPunct="1"/>
            <a:endParaRPr kumimoji="0" lang="en-US" sz="1350"/>
          </a:p>
        </p:txBody>
      </p:sp>
      <p:cxnSp>
        <p:nvCxnSpPr>
          <p:cNvPr id="15" name="Прямая соединительная линия 14"/>
          <p:cNvCxnSpPr/>
          <p:nvPr/>
        </p:nvCxnSpPr>
        <p:spPr>
          <a:xfrm>
            <a:off x="-9236" y="5787740"/>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30"/>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750">
                <a:solidFill>
                  <a:schemeClr val="tx1"/>
                </a:solidFill>
              </a:defRPr>
            </a:lvl1pPr>
            <a:extLst/>
          </a:lstStyle>
          <a:p>
            <a:fld id="{EB97CB98-0240-44C4-B05D-E808C808FE23}" type="datetimeFigureOut">
              <a:rPr lang="en-US" smtClean="0"/>
              <a:t>6/28/2017</a:t>
            </a:fld>
            <a:endParaRPr lang="en-US"/>
          </a:p>
        </p:txBody>
      </p:sp>
      <p:sp>
        <p:nvSpPr>
          <p:cNvPr id="22" name="Нижний колонтитул 21"/>
          <p:cNvSpPr>
            <a:spLocks noGrp="1"/>
          </p:cNvSpPr>
          <p:nvPr>
            <p:ph type="ftr" sz="quarter" idx="3"/>
          </p:nvPr>
        </p:nvSpPr>
        <p:spPr>
          <a:xfrm>
            <a:off x="4380073" y="6407946"/>
            <a:ext cx="2350681" cy="365125"/>
          </a:xfrm>
          <a:prstGeom prst="rect">
            <a:avLst/>
          </a:prstGeom>
        </p:spPr>
        <p:txBody>
          <a:bodyPr vert="horz" anchor="b"/>
          <a:lstStyle>
            <a:lvl1pPr algn="r" eaLnBrk="1" latinLnBrk="0" hangingPunct="1">
              <a:defRPr kumimoji="0" sz="750">
                <a:solidFill>
                  <a:schemeClr val="tx1"/>
                </a:solidFill>
              </a:defRPr>
            </a:lvl1pPr>
            <a:extLst/>
          </a:lstStyle>
          <a:p>
            <a:endParaRPr lang="en-US"/>
          </a:p>
        </p:txBody>
      </p:sp>
      <p:sp>
        <p:nvSpPr>
          <p:cNvPr id="18" name="Номер слайда 17"/>
          <p:cNvSpPr>
            <a:spLocks noGrp="1"/>
          </p:cNvSpPr>
          <p:nvPr>
            <p:ph type="sldNum" sz="quarter" idx="4"/>
          </p:nvPr>
        </p:nvSpPr>
        <p:spPr>
          <a:xfrm>
            <a:off x="8647272" y="6407946"/>
            <a:ext cx="365760" cy="365125"/>
          </a:xfrm>
          <a:prstGeom prst="rect">
            <a:avLst/>
          </a:prstGeom>
        </p:spPr>
        <p:txBody>
          <a:bodyPr vert="horz" anchor="b"/>
          <a:lstStyle>
            <a:lvl1pPr algn="r" eaLnBrk="1" latinLnBrk="0" hangingPunct="1">
              <a:defRPr kumimoji="0" sz="750" b="0">
                <a:solidFill>
                  <a:schemeClr val="tx1"/>
                </a:solidFill>
              </a:defRPr>
            </a:lvl1pPr>
            <a:extLst/>
          </a:lstStyle>
          <a:p>
            <a:fld id="{81F54323-B206-441E-8023-2FE78DC1CEF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75"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274320" indent="-192024" algn="l" rtl="0" eaLnBrk="1" latinLnBrk="0" hangingPunct="1">
        <a:spcBef>
          <a:spcPts val="300"/>
        </a:spcBef>
        <a:spcAft>
          <a:spcPts val="0"/>
        </a:spcAft>
        <a:buClr>
          <a:schemeClr val="accent1"/>
        </a:buClr>
        <a:buSzPct val="68000"/>
        <a:buFont typeface="Wingdings 3"/>
        <a:buChar char=""/>
        <a:defRPr kumimoji="0" sz="2025" kern="1200">
          <a:solidFill>
            <a:schemeClr val="tx1"/>
          </a:solidFill>
          <a:latin typeface="+mn-lt"/>
          <a:ea typeface="+mn-ea"/>
          <a:cs typeface="+mn-cs"/>
        </a:defRPr>
      </a:lvl1pPr>
      <a:lvl2pPr marL="466344" indent="-171450" algn="l" rtl="0" eaLnBrk="1" latinLnBrk="0" hangingPunct="1">
        <a:spcBef>
          <a:spcPts val="243"/>
        </a:spcBef>
        <a:buClr>
          <a:schemeClr val="accent1"/>
        </a:buClr>
        <a:buFont typeface="Verdana"/>
        <a:buChar char="◦"/>
        <a:defRPr kumimoji="0" sz="1725" kern="1200">
          <a:solidFill>
            <a:schemeClr val="tx1"/>
          </a:solidFill>
          <a:latin typeface="+mn-lt"/>
          <a:ea typeface="+mn-ea"/>
          <a:cs typeface="+mn-cs"/>
        </a:defRPr>
      </a:lvl2pPr>
      <a:lvl3pPr marL="644652" indent="-171450" algn="l" rtl="0" eaLnBrk="1" latinLnBrk="0" hangingPunct="1">
        <a:spcBef>
          <a:spcPts val="263"/>
        </a:spcBef>
        <a:buClr>
          <a:schemeClr val="accent2"/>
        </a:buClr>
        <a:buSzPct val="100000"/>
        <a:buFont typeface="Wingdings 2"/>
        <a:buChar char=""/>
        <a:defRPr kumimoji="0" sz="1575" kern="1200">
          <a:solidFill>
            <a:schemeClr val="tx1"/>
          </a:solidFill>
          <a:latin typeface="+mn-lt"/>
          <a:ea typeface="+mn-ea"/>
          <a:cs typeface="+mn-cs"/>
        </a:defRPr>
      </a:lvl3pPr>
      <a:lvl4pPr marL="857250" indent="-171450" algn="l" rtl="0" eaLnBrk="1" latinLnBrk="0" hangingPunct="1">
        <a:spcBef>
          <a:spcPts val="263"/>
        </a:spcBef>
        <a:buClr>
          <a:schemeClr val="accent2"/>
        </a:buClr>
        <a:buFont typeface="Wingdings 2"/>
        <a:buChar char=""/>
        <a:defRPr kumimoji="0" sz="1425" kern="1200">
          <a:solidFill>
            <a:schemeClr val="tx1"/>
          </a:solidFill>
          <a:latin typeface="+mn-lt"/>
          <a:ea typeface="+mn-ea"/>
          <a:cs typeface="+mn-cs"/>
        </a:defRPr>
      </a:lvl4pPr>
      <a:lvl5pPr marL="1028700" indent="-171450" algn="l" rtl="0" eaLnBrk="1" latinLnBrk="0" hangingPunct="1">
        <a:spcBef>
          <a:spcPts val="263"/>
        </a:spcBef>
        <a:buClr>
          <a:schemeClr val="accent2"/>
        </a:buClr>
        <a:buFont typeface="Wingdings 2"/>
        <a:buChar char=""/>
        <a:defRPr kumimoji="0" sz="1350" kern="1200">
          <a:solidFill>
            <a:schemeClr val="tx1"/>
          </a:solidFill>
          <a:latin typeface="+mn-lt"/>
          <a:ea typeface="+mn-ea"/>
          <a:cs typeface="+mn-cs"/>
        </a:defRPr>
      </a:lvl5pPr>
      <a:lvl6pPr marL="1200150" indent="-171450" algn="l" rtl="0" eaLnBrk="1" latinLnBrk="0" hangingPunct="1">
        <a:spcBef>
          <a:spcPts val="263"/>
        </a:spcBef>
        <a:buClr>
          <a:schemeClr val="accent3"/>
        </a:buClr>
        <a:buFont typeface="Wingdings 2"/>
        <a:buChar char=""/>
        <a:defRPr kumimoji="0" sz="1350" kern="1200">
          <a:solidFill>
            <a:schemeClr val="tx1"/>
          </a:solidFill>
          <a:latin typeface="+mn-lt"/>
          <a:ea typeface="+mn-ea"/>
          <a:cs typeface="+mn-cs"/>
        </a:defRPr>
      </a:lvl6pPr>
      <a:lvl7pPr marL="1371600" indent="-171450"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7pPr>
      <a:lvl8pPr marL="1543050" indent="-171450" algn="l" rtl="0" eaLnBrk="1" latinLnBrk="0" hangingPunct="1">
        <a:spcBef>
          <a:spcPts val="263"/>
        </a:spcBef>
        <a:buClr>
          <a:schemeClr val="accent3"/>
        </a:buClr>
        <a:buFont typeface="Wingdings 2"/>
        <a:buChar char=""/>
        <a:defRPr kumimoji="0" sz="1200" kern="1200">
          <a:solidFill>
            <a:schemeClr val="tx1"/>
          </a:solidFill>
          <a:latin typeface="+mn-lt"/>
          <a:ea typeface="+mn-ea"/>
          <a:cs typeface="+mn-cs"/>
        </a:defRPr>
      </a:lvl8pPr>
      <a:lvl9pPr marL="1714500" indent="-171450" algn="l" rtl="0" eaLnBrk="1" latinLnBrk="0" hangingPunct="1">
        <a:spcBef>
          <a:spcPts val="263"/>
        </a:spcBef>
        <a:buClr>
          <a:schemeClr val="accent3"/>
        </a:buClr>
        <a:buFont typeface="Wingdings 2"/>
        <a:buChar char=""/>
        <a:defRPr kumimoji="0" sz="12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office@adrnord.md" TargetMode="External"/><Relationship Id="rId2" Type="http://schemas.openxmlformats.org/officeDocument/2006/relationships/hyperlink" Target="mailto:adrnord@gmail.com" TargetMode="External"/><Relationship Id="rId1" Type="http://schemas.openxmlformats.org/officeDocument/2006/relationships/slideLayout" Target="../slideLayouts/slideLayout2.xml"/><Relationship Id="rId5" Type="http://schemas.openxmlformats.org/officeDocument/2006/relationships/hyperlink" Target="http://www.facebook.com/adrnord" TargetMode="External"/><Relationship Id="rId4" Type="http://schemas.openxmlformats.org/officeDocument/2006/relationships/hyperlink" Target="http://www.adrnord.md/"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02722"/>
            <a:ext cx="8229600" cy="3798887"/>
          </a:xfrm>
        </p:spPr>
        <p:txBody>
          <a:bodyPr>
            <a:normAutofit/>
          </a:bodyPr>
          <a:lstStyle/>
          <a:p>
            <a:pPr marL="0" indent="0" algn="ctr">
              <a:buNone/>
            </a:pPr>
            <a:endParaRPr lang="en-US" sz="2400" b="1" dirty="0">
              <a:solidFill>
                <a:srgbClr val="002060"/>
              </a:solidFill>
              <a:latin typeface="Arial" panose="020B0604020202020204" pitchFamily="34" charset="0"/>
              <a:cs typeface="Arial" panose="020B0604020202020204" pitchFamily="34" charset="0"/>
            </a:endParaRPr>
          </a:p>
          <a:p>
            <a:pPr marL="0" indent="0" algn="ctr">
              <a:buNone/>
            </a:pPr>
            <a:r>
              <a:rPr lang="x-none" sz="2400" b="1" dirty="0">
                <a:solidFill>
                  <a:srgbClr val="002060"/>
                </a:solidFill>
                <a:latin typeface="Arial" panose="020B0604020202020204" pitchFamily="34" charset="0"/>
                <a:cs typeface="Arial" panose="020B0604020202020204" pitchFamily="34" charset="0"/>
              </a:rPr>
              <a:t>Proiectul</a:t>
            </a:r>
            <a:endParaRPr lang="ro-MD" sz="2400" b="1" dirty="0">
              <a:solidFill>
                <a:srgbClr val="002060"/>
              </a:solidFill>
              <a:latin typeface="Arial" panose="020B0604020202020204" pitchFamily="34" charset="0"/>
              <a:cs typeface="Arial" panose="020B0604020202020204" pitchFamily="34" charset="0"/>
            </a:endParaRPr>
          </a:p>
          <a:p>
            <a:pPr marL="0" indent="0" algn="ctr">
              <a:buNone/>
            </a:pPr>
            <a:r>
              <a:rPr lang="x-none" sz="2400" b="1" dirty="0">
                <a:solidFill>
                  <a:srgbClr val="002060"/>
                </a:solidFill>
                <a:latin typeface="Arial" panose="020B0604020202020204" pitchFamily="34" charset="0"/>
                <a:cs typeface="Arial" panose="020B0604020202020204" pitchFamily="34" charset="0"/>
              </a:rPr>
              <a:t> Programului Regional Sectorial </a:t>
            </a:r>
          </a:p>
          <a:p>
            <a:pPr marL="0" indent="0" algn="ctr">
              <a:buNone/>
            </a:pPr>
            <a:r>
              <a:rPr lang="x-none" sz="2400" b="1" dirty="0">
                <a:solidFill>
                  <a:srgbClr val="002060"/>
                </a:solidFill>
                <a:latin typeface="Arial" panose="020B0604020202020204" pitchFamily="34" charset="0"/>
                <a:cs typeface="Arial" panose="020B0604020202020204" pitchFamily="34" charset="0"/>
              </a:rPr>
              <a:t>în domeniul  </a:t>
            </a:r>
          </a:p>
          <a:p>
            <a:pPr marL="0" indent="0" algn="ctr">
              <a:buNone/>
            </a:pPr>
            <a:r>
              <a:rPr lang="en-US" sz="2400" b="1" dirty="0">
                <a:solidFill>
                  <a:srgbClr val="002060"/>
                </a:solidFill>
                <a:latin typeface="Arial" panose="020B0604020202020204" pitchFamily="34" charset="0"/>
                <a:cs typeface="Arial" panose="020B0604020202020204" pitchFamily="34" charset="0"/>
              </a:rPr>
              <a:t>In</a:t>
            </a:r>
            <a:r>
              <a:rPr lang="x-none" sz="2400" b="1" dirty="0">
                <a:solidFill>
                  <a:srgbClr val="002060"/>
                </a:solidFill>
                <a:latin typeface="Arial" panose="020B0604020202020204" pitchFamily="34" charset="0"/>
                <a:cs typeface="Arial" panose="020B0604020202020204" pitchFamily="34" charset="0"/>
              </a:rPr>
              <a:t>frastructurii de Sprijin a</a:t>
            </a:r>
            <a:r>
              <a:rPr lang="ro-MD" sz="2400" b="1" dirty="0">
                <a:solidFill>
                  <a:srgbClr val="002060"/>
                </a:solidFill>
                <a:latin typeface="Arial" panose="020B0604020202020204" pitchFamily="34" charset="0"/>
                <a:cs typeface="Arial" panose="020B0604020202020204" pitchFamily="34" charset="0"/>
              </a:rPr>
              <a:t>l</a:t>
            </a:r>
            <a:r>
              <a:rPr lang="x-none" sz="2400" b="1" dirty="0">
                <a:solidFill>
                  <a:srgbClr val="002060"/>
                </a:solidFill>
                <a:latin typeface="Arial" panose="020B0604020202020204" pitchFamily="34" charset="0"/>
                <a:cs typeface="Arial" panose="020B0604020202020204" pitchFamily="34" charset="0"/>
              </a:rPr>
              <a:t> Afacerilor (ISA) în RDN</a:t>
            </a:r>
            <a:endParaRPr lang="en-US" sz="2400" b="1" dirty="0">
              <a:solidFill>
                <a:srgbClr val="002060"/>
              </a:solidFill>
              <a:latin typeface="Arial" panose="020B0604020202020204" pitchFamily="34" charset="0"/>
              <a:cs typeface="Arial" panose="020B0604020202020204" pitchFamily="34" charset="0"/>
            </a:endParaRPr>
          </a:p>
          <a:p>
            <a:endParaRPr lang="en-US" sz="2400" dirty="0"/>
          </a:p>
        </p:txBody>
      </p:sp>
      <p:pic>
        <p:nvPicPr>
          <p:cNvPr id="4" name="Obraz 2" descr="ADR Nord_logo.png"/>
          <p:cNvPicPr>
            <a:picLocks noChangeAspect="1" noChangeArrowheads="1"/>
          </p:cNvPicPr>
          <p:nvPr/>
        </p:nvPicPr>
        <p:blipFill>
          <a:blip r:embed="rId2" cstate="print"/>
          <a:srcRect/>
          <a:stretch>
            <a:fillRect/>
          </a:stretch>
        </p:blipFill>
        <p:spPr bwMode="auto">
          <a:xfrm>
            <a:off x="456305" y="980606"/>
            <a:ext cx="2043113" cy="407194"/>
          </a:xfrm>
          <a:prstGeom prst="rect">
            <a:avLst/>
          </a:prstGeom>
          <a:noFill/>
        </p:spPr>
      </p:pic>
      <p:pic>
        <p:nvPicPr>
          <p:cNvPr id="5" name="Imagine 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9164" y="3896950"/>
            <a:ext cx="1745672" cy="1662545"/>
          </a:xfrm>
          <a:prstGeom prst="rect">
            <a:avLst/>
          </a:prstGeom>
          <a:noFill/>
          <a:ln>
            <a:noFill/>
          </a:ln>
        </p:spPr>
      </p:pic>
    </p:spTree>
    <p:extLst>
      <p:ext uri="{BB962C8B-B14F-4D97-AF65-F5344CB8AC3E}">
        <p14:creationId xmlns:p14="http://schemas.microsoft.com/office/powerpoint/2010/main" val="47279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93768"/>
            <a:ext cx="8182841" cy="3509761"/>
          </a:xfrm>
        </p:spPr>
        <p:txBody>
          <a:bodyPr>
            <a:normAutofit/>
          </a:bodyPr>
          <a:lstStyle/>
          <a:p>
            <a:pPr marL="425196" indent="-342900" algn="just">
              <a:lnSpc>
                <a:spcPct val="150000"/>
              </a:lnSpc>
              <a:buClr>
                <a:srgbClr val="002060"/>
              </a:buClr>
              <a:buSzPct val="100000"/>
              <a:buFont typeface="+mj-lt"/>
              <a:buAutoNum type="arabicPeriod"/>
            </a:pPr>
            <a:r>
              <a:rPr lang="ro-RO" sz="1800" dirty="0">
                <a:solidFill>
                  <a:srgbClr val="002060"/>
                </a:solidFill>
                <a:latin typeface="Arial" pitchFamily="34" charset="0"/>
                <a:cs typeface="Arial" pitchFamily="34" charset="0"/>
              </a:rPr>
              <a:t>Implementarea </a:t>
            </a:r>
            <a:r>
              <a:rPr lang="ro-RO" sz="1800" dirty="0">
                <a:solidFill>
                  <a:srgbClr val="002060"/>
                </a:solidFill>
                <a:latin typeface="Arial" pitchFamily="34" charset="0"/>
                <a:cs typeface="Arial" pitchFamily="34" charset="0"/>
              </a:rPr>
              <a:t>și monitorizarea proiectelor în domeniul dezvoltării infrastructurii de </a:t>
            </a:r>
            <a:r>
              <a:rPr lang="ro-RO" sz="1800" dirty="0">
                <a:solidFill>
                  <a:srgbClr val="002060"/>
                </a:solidFill>
                <a:latin typeface="Arial" pitchFamily="34" charset="0"/>
                <a:cs typeface="Arial" pitchFamily="34" charset="0"/>
              </a:rPr>
              <a:t>sprijin a afacerilor </a:t>
            </a:r>
            <a:r>
              <a:rPr lang="ro-RO" sz="1800" dirty="0">
                <a:solidFill>
                  <a:srgbClr val="002060"/>
                </a:solidFill>
                <a:latin typeface="Arial" pitchFamily="34" charset="0"/>
                <a:cs typeface="Arial" pitchFamily="34" charset="0"/>
              </a:rPr>
              <a:t>finanțate din sursele FNDR.</a:t>
            </a:r>
            <a:endParaRPr lang="en-US" sz="1800" dirty="0">
              <a:solidFill>
                <a:srgbClr val="002060"/>
              </a:solidFill>
              <a:latin typeface="Arial" pitchFamily="34" charset="0"/>
              <a:cs typeface="Arial" pitchFamily="34" charset="0"/>
            </a:endParaRPr>
          </a:p>
          <a:p>
            <a:pPr marL="425196" indent="-342900" algn="just">
              <a:lnSpc>
                <a:spcPct val="150000"/>
              </a:lnSpc>
              <a:buClr>
                <a:srgbClr val="002060"/>
              </a:buClr>
              <a:buSzPct val="100000"/>
              <a:buFont typeface="+mj-lt"/>
              <a:buAutoNum type="arabicPeriod"/>
            </a:pPr>
            <a:r>
              <a:rPr lang="ro-RO" sz="1800" dirty="0">
                <a:solidFill>
                  <a:srgbClr val="002060"/>
                </a:solidFill>
                <a:latin typeface="Arial" pitchFamily="34" charset="0"/>
                <a:cs typeface="Arial" pitchFamily="34" charset="0"/>
              </a:rPr>
              <a:t>Elaborarea </a:t>
            </a:r>
            <a:r>
              <a:rPr lang="ro-RO" sz="1800" dirty="0">
                <a:solidFill>
                  <a:srgbClr val="002060"/>
                </a:solidFill>
                <a:latin typeface="Arial" pitchFamily="34" charset="0"/>
                <a:cs typeface="Arial" pitchFamily="34" charset="0"/>
              </a:rPr>
              <a:t>și aplicarea proiectelor la diverse programe naționale și internaționale pentru dezvoltarea și modernizarea infrastructurii de </a:t>
            </a:r>
            <a:r>
              <a:rPr lang="ro-RO" sz="1800" dirty="0">
                <a:solidFill>
                  <a:srgbClr val="002060"/>
                </a:solidFill>
                <a:latin typeface="Arial" pitchFamily="34" charset="0"/>
                <a:cs typeface="Arial" pitchFamily="34" charset="0"/>
              </a:rPr>
              <a:t>sprijin a afacerilor.</a:t>
            </a:r>
            <a:endParaRPr lang="ro-MD" sz="1800" dirty="0">
              <a:solidFill>
                <a:srgbClr val="002060"/>
              </a:solidFill>
              <a:latin typeface="Arial" pitchFamily="34" charset="0"/>
              <a:cs typeface="Arial" pitchFamily="34" charset="0"/>
            </a:endParaRPr>
          </a:p>
          <a:p>
            <a:pPr marL="425196" indent="-342900" algn="just">
              <a:lnSpc>
                <a:spcPct val="150000"/>
              </a:lnSpc>
              <a:buClr>
                <a:srgbClr val="002060"/>
              </a:buClr>
              <a:buSzPct val="100000"/>
              <a:buFont typeface="+mj-lt"/>
              <a:buAutoNum type="arabicPeriod"/>
            </a:pPr>
            <a:r>
              <a:rPr lang="ro-RO" sz="1800" dirty="0">
                <a:solidFill>
                  <a:srgbClr val="002060"/>
                </a:solidFill>
                <a:latin typeface="Arial" pitchFamily="34" charset="0"/>
                <a:cs typeface="Arial" pitchFamily="34" charset="0"/>
              </a:rPr>
              <a:t>Promovarea </a:t>
            </a:r>
            <a:r>
              <a:rPr lang="ro-RO" sz="1800" dirty="0">
                <a:solidFill>
                  <a:srgbClr val="002060"/>
                </a:solidFill>
                <a:latin typeface="Arial" pitchFamily="34" charset="0"/>
                <a:cs typeface="Arial" pitchFamily="34" charset="0"/>
              </a:rPr>
              <a:t>în comunitatea donatorilor a portofoliului de proiecte în domeniul dezvoltării infrastructurii de </a:t>
            </a:r>
            <a:r>
              <a:rPr lang="ro-RO" sz="1800" dirty="0">
                <a:solidFill>
                  <a:srgbClr val="002060"/>
                </a:solidFill>
                <a:latin typeface="Arial" pitchFamily="34" charset="0"/>
                <a:cs typeface="Arial" pitchFamily="34" charset="0"/>
              </a:rPr>
              <a:t>sprijin al afacerilor.</a:t>
            </a:r>
            <a:endParaRPr lang="en-US" sz="1800" dirty="0">
              <a:solidFill>
                <a:srgbClr val="002060"/>
              </a:solidFill>
              <a:latin typeface="Arial" pitchFamily="34" charset="0"/>
              <a:cs typeface="Arial" pitchFamily="34" charset="0"/>
            </a:endParaRPr>
          </a:p>
          <a:p>
            <a:endParaRPr lang="en-US" dirty="0"/>
          </a:p>
        </p:txBody>
      </p:sp>
      <p:sp>
        <p:nvSpPr>
          <p:cNvPr id="2" name="Title 1"/>
          <p:cNvSpPr>
            <a:spLocks noGrp="1"/>
          </p:cNvSpPr>
          <p:nvPr>
            <p:ph type="title"/>
          </p:nvPr>
        </p:nvSpPr>
        <p:spPr>
          <a:xfrm>
            <a:off x="457200" y="1196076"/>
            <a:ext cx="8510155" cy="724403"/>
          </a:xfrm>
        </p:spPr>
        <p:txBody>
          <a:bodyPr>
            <a:normAutofit fontScale="90000"/>
          </a:bodyPr>
          <a:lstStyle/>
          <a:p>
            <a:pPr algn="r"/>
            <a:r>
              <a:rPr lang="x-none" dirty="0" smtClean="0"/>
              <a:t> </a:t>
            </a:r>
            <a:r>
              <a:rPr lang="en-US" dirty="0" smtClean="0"/>
              <a:t/>
            </a:r>
            <a:br>
              <a:rPr lang="en-US" dirty="0" smtClean="0"/>
            </a:br>
            <a:r>
              <a:rPr lang="en-US" sz="2025" u="sng" dirty="0">
                <a:solidFill>
                  <a:srgbClr val="002060"/>
                </a:solidFill>
                <a:effectLst/>
                <a:latin typeface="Arial" panose="020B0604020202020204" pitchFamily="34" charset="0"/>
                <a:cs typeface="Arial" panose="020B0604020202020204" pitchFamily="34" charset="0"/>
              </a:rPr>
              <a:t>OBIECTIV 1.</a:t>
            </a:r>
            <a:r>
              <a:rPr lang="x-none" sz="2025" u="sng" dirty="0">
                <a:solidFill>
                  <a:srgbClr val="002060"/>
                </a:solidFill>
                <a:effectLst/>
                <a:latin typeface="Arial" panose="020B0604020202020204" pitchFamily="34" charset="0"/>
                <a:cs typeface="Arial" panose="020B0604020202020204" pitchFamily="34" charset="0"/>
              </a:rPr>
              <a:t> </a:t>
            </a:r>
            <a:r>
              <a:rPr lang="ro-RO" sz="2025" u="sng" dirty="0">
                <a:solidFill>
                  <a:srgbClr val="002060"/>
                </a:solidFill>
                <a:effectLst/>
                <a:latin typeface="Arial" panose="020B0604020202020204" pitchFamily="34" charset="0"/>
                <a:cs typeface="Arial" panose="020B0604020202020204" pitchFamily="34" charset="0"/>
              </a:rPr>
              <a:t>Dezvoltarea Infrastructurii de sprijin a</a:t>
            </a:r>
            <a:r>
              <a:rPr lang="en-US" sz="2025" u="sng" dirty="0">
                <a:solidFill>
                  <a:srgbClr val="002060"/>
                </a:solidFill>
                <a:effectLst/>
                <a:latin typeface="Arial" panose="020B0604020202020204" pitchFamily="34" charset="0"/>
                <a:cs typeface="Arial" panose="020B0604020202020204" pitchFamily="34" charset="0"/>
              </a:rPr>
              <a:t>l</a:t>
            </a:r>
            <a:r>
              <a:rPr lang="ro-RO" sz="2025" u="sng" dirty="0">
                <a:solidFill>
                  <a:srgbClr val="002060"/>
                </a:solidFill>
                <a:effectLst/>
                <a:latin typeface="Arial" panose="020B0604020202020204" pitchFamily="34" charset="0"/>
                <a:cs typeface="Arial" panose="020B0604020202020204" pitchFamily="34" charset="0"/>
              </a:rPr>
              <a:t> afacerilor în RDN </a:t>
            </a:r>
            <a:r>
              <a:rPr lang="en-US" sz="2025" u="sng" dirty="0">
                <a:effectLst/>
                <a:latin typeface="Arial" pitchFamily="34" charset="0"/>
                <a:cs typeface="Arial" pitchFamily="34" charset="0"/>
              </a:rPr>
              <a:t/>
            </a:r>
            <a:br>
              <a:rPr lang="en-US" sz="2025" u="sng" dirty="0">
                <a:effectLst/>
                <a:latin typeface="Arial" pitchFamily="34" charset="0"/>
                <a:cs typeface="Arial" pitchFamily="34" charset="0"/>
              </a:rPr>
            </a:br>
            <a:endParaRPr lang="en-US" sz="2025" u="sng" dirty="0">
              <a:effectLst/>
              <a:latin typeface="Arial" pitchFamily="34" charset="0"/>
              <a:cs typeface="Arial"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2043113" cy="407194"/>
          </a:xfrm>
          <a:prstGeom prst="rect">
            <a:avLst/>
          </a:prstGeom>
          <a:noFill/>
        </p:spPr>
      </p:pic>
    </p:spTree>
    <p:extLst>
      <p:ext uri="{BB962C8B-B14F-4D97-AF65-F5344CB8AC3E}">
        <p14:creationId xmlns:p14="http://schemas.microsoft.com/office/powerpoint/2010/main" val="791040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14655"/>
            <a:ext cx="8229600" cy="3548066"/>
          </a:xfrm>
        </p:spPr>
        <p:txBody>
          <a:bodyPr>
            <a:normAutofit fontScale="47500" lnSpcReduction="20000"/>
          </a:bodyPr>
          <a:lstStyle/>
          <a:p>
            <a:pPr marL="0" indent="0" algn="just">
              <a:lnSpc>
                <a:spcPct val="170000"/>
              </a:lnSpc>
              <a:buClr>
                <a:srgbClr val="002060"/>
              </a:buClr>
              <a:buSzPct val="100000"/>
              <a:buNone/>
            </a:pPr>
            <a:r>
              <a:rPr lang="ro-MD" sz="2100" b="1" u="sng" dirty="0">
                <a:solidFill>
                  <a:srgbClr val="002060"/>
                </a:solidFill>
                <a:latin typeface="Arial" panose="020B0604020202020204" pitchFamily="34" charset="0"/>
                <a:cs typeface="Arial" panose="020B0604020202020204" pitchFamily="34" charset="0"/>
              </a:rPr>
              <a:t>Finanțate din sursele FNDR</a:t>
            </a:r>
            <a:r>
              <a:rPr lang="ro-MD" sz="2100" b="1" dirty="0">
                <a:solidFill>
                  <a:srgbClr val="002060"/>
                </a:solidFill>
                <a:latin typeface="Arial" panose="020B0604020202020204" pitchFamily="34" charset="0"/>
                <a:cs typeface="Arial" panose="020B0604020202020204" pitchFamily="34" charset="0"/>
              </a:rPr>
              <a:t>:</a:t>
            </a:r>
          </a:p>
          <a:p>
            <a:pPr marL="342900" indent="-139304" algn="just">
              <a:lnSpc>
                <a:spcPct val="170000"/>
              </a:lnSpc>
              <a:buClr>
                <a:srgbClr val="002060"/>
              </a:buClr>
              <a:buSzPct val="100000"/>
              <a:buFont typeface="+mj-lt"/>
              <a:buAutoNum type="arabicPeriod"/>
            </a:pPr>
            <a:r>
              <a:rPr lang="x-none" sz="2100" dirty="0">
                <a:solidFill>
                  <a:srgbClr val="002060"/>
                </a:solidFill>
                <a:latin typeface="Arial" panose="020B0604020202020204" pitchFamily="34" charset="0"/>
                <a:cs typeface="Arial" panose="020B0604020202020204" pitchFamily="34" charset="0"/>
              </a:rPr>
              <a:t>Dezvoltarea </a:t>
            </a:r>
            <a:r>
              <a:rPr lang="x-none" sz="2100" dirty="0">
                <a:solidFill>
                  <a:srgbClr val="002060"/>
                </a:solidFill>
                <a:latin typeface="Arial" panose="020B0604020202020204" pitchFamily="34" charset="0"/>
                <a:cs typeface="Arial" panose="020B0604020202020204" pitchFamily="34" charset="0"/>
              </a:rPr>
              <a:t>infrastructurii de afaceri prin amenajarea pieţei regionale en-gros şi a spaţiilor destinate activităţilor non-agricole în raionul Rîşcani </a:t>
            </a:r>
            <a:r>
              <a:rPr lang="x-none" sz="2100" i="1" dirty="0">
                <a:solidFill>
                  <a:srgbClr val="002060"/>
                </a:solidFill>
                <a:latin typeface="Arial" panose="020B0604020202020204" pitchFamily="34" charset="0"/>
                <a:cs typeface="Arial" panose="020B0604020202020204" pitchFamily="34" charset="0"/>
              </a:rPr>
              <a:t>(Aplicant: CR Rîşcani)</a:t>
            </a:r>
          </a:p>
          <a:p>
            <a:pPr marL="342900" indent="-139304" algn="just">
              <a:lnSpc>
                <a:spcPct val="170000"/>
              </a:lnSpc>
              <a:buClr>
                <a:srgbClr val="002060"/>
              </a:buClr>
              <a:buSzPct val="100000"/>
              <a:buFont typeface="+mj-lt"/>
              <a:buAutoNum type="arabicPeriod"/>
            </a:pPr>
            <a:r>
              <a:rPr lang="ro-RO" sz="2100" dirty="0">
                <a:solidFill>
                  <a:srgbClr val="002060"/>
                </a:solidFill>
                <a:latin typeface="Arial" panose="020B0604020202020204" pitchFamily="34" charset="0"/>
                <a:cs typeface="Arial" panose="020B0604020202020204" pitchFamily="34" charset="0"/>
              </a:rPr>
              <a:t>Facilitarea dezvoltării infrastructurii de afaceri în Regiunea de Dezvoltare Nord (RDN) prin consolidarea infrastructurii Parcului Industrial ”</a:t>
            </a:r>
            <a:r>
              <a:rPr lang="ro-RO" sz="2100" dirty="0" err="1">
                <a:solidFill>
                  <a:srgbClr val="002060"/>
                </a:solidFill>
                <a:latin typeface="Arial" panose="020B0604020202020204" pitchFamily="34" charset="0"/>
                <a:cs typeface="Arial" panose="020B0604020202020204" pitchFamily="34" charset="0"/>
              </a:rPr>
              <a:t>Răut</a:t>
            </a:r>
            <a:r>
              <a:rPr lang="ro-RO" sz="2100" dirty="0">
                <a:solidFill>
                  <a:srgbClr val="002060"/>
                </a:solidFill>
                <a:latin typeface="Arial" panose="020B0604020202020204" pitchFamily="34" charset="0"/>
                <a:cs typeface="Arial" panose="020B0604020202020204" pitchFamily="34" charset="0"/>
              </a:rPr>
              <a:t>” </a:t>
            </a:r>
            <a:r>
              <a:rPr lang="x-none" sz="2100" i="1" dirty="0">
                <a:solidFill>
                  <a:srgbClr val="002060"/>
                </a:solidFill>
                <a:latin typeface="Arial" panose="020B0604020202020204" pitchFamily="34" charset="0"/>
                <a:cs typeface="Arial" panose="020B0604020202020204" pitchFamily="34" charset="0"/>
              </a:rPr>
              <a:t>(Aplicant: Primăria mun. Bălți)</a:t>
            </a:r>
          </a:p>
          <a:p>
            <a:pPr marL="342900" indent="-139304" algn="just">
              <a:lnSpc>
                <a:spcPct val="170000"/>
              </a:lnSpc>
              <a:buClr>
                <a:srgbClr val="002060"/>
              </a:buClr>
              <a:buSzPct val="100000"/>
              <a:buFont typeface="+mj-lt"/>
              <a:buAutoNum type="arabicPeriod"/>
            </a:pPr>
            <a:r>
              <a:rPr lang="ro-RO" sz="2100" dirty="0">
                <a:solidFill>
                  <a:srgbClr val="002060"/>
                </a:solidFill>
                <a:latin typeface="Arial" panose="020B0604020202020204" pitchFamily="34" charset="0"/>
                <a:cs typeface="Arial" panose="020B0604020202020204" pitchFamily="34" charset="0"/>
              </a:rPr>
              <a:t>Dezvoltarea infrastructurii de afaceri în cadrul Parcului Industrial </a:t>
            </a:r>
            <a:r>
              <a:rPr lang="ro-RO" sz="2100" dirty="0" err="1">
                <a:solidFill>
                  <a:srgbClr val="002060"/>
                </a:solidFill>
                <a:latin typeface="Arial" panose="020B0604020202020204" pitchFamily="34" charset="0"/>
                <a:cs typeface="Arial" panose="020B0604020202020204" pitchFamily="34" charset="0"/>
              </a:rPr>
              <a:t>Edinet</a:t>
            </a:r>
            <a:r>
              <a:rPr lang="ro-RO" sz="2100" dirty="0">
                <a:solidFill>
                  <a:srgbClr val="002060"/>
                </a:solidFill>
                <a:latin typeface="Arial" panose="020B0604020202020204" pitchFamily="34" charset="0"/>
                <a:cs typeface="Arial" panose="020B0604020202020204" pitchFamily="34" charset="0"/>
              </a:rPr>
              <a:t> </a:t>
            </a:r>
            <a:r>
              <a:rPr lang="ro-RO" sz="2100" i="1" dirty="0">
                <a:solidFill>
                  <a:srgbClr val="002060"/>
                </a:solidFill>
                <a:latin typeface="Arial" panose="020B0604020202020204" pitchFamily="34" charset="0"/>
                <a:cs typeface="Arial" panose="020B0604020202020204" pitchFamily="34" charset="0"/>
              </a:rPr>
              <a:t>(</a:t>
            </a:r>
            <a:r>
              <a:rPr lang="x-none" sz="2100" i="1" dirty="0">
                <a:solidFill>
                  <a:srgbClr val="002060"/>
                </a:solidFill>
                <a:latin typeface="Arial" panose="020B0604020202020204" pitchFamily="34" charset="0"/>
                <a:cs typeface="Arial" panose="020B0604020202020204" pitchFamily="34" charset="0"/>
              </a:rPr>
              <a:t>Aplicant: </a:t>
            </a:r>
            <a:r>
              <a:rPr lang="ro-RO" sz="2100" i="1" dirty="0">
                <a:solidFill>
                  <a:srgbClr val="002060"/>
                </a:solidFill>
                <a:latin typeface="Arial" panose="020B0604020202020204" pitchFamily="34" charset="0"/>
                <a:cs typeface="Arial" panose="020B0604020202020204" pitchFamily="34" charset="0"/>
              </a:rPr>
              <a:t>Primăria </a:t>
            </a:r>
            <a:r>
              <a:rPr lang="ro-RO" sz="2100" i="1" dirty="0" err="1">
                <a:solidFill>
                  <a:srgbClr val="002060"/>
                </a:solidFill>
                <a:latin typeface="Arial" panose="020B0604020202020204" pitchFamily="34" charset="0"/>
                <a:cs typeface="Arial" panose="020B0604020202020204" pitchFamily="34" charset="0"/>
              </a:rPr>
              <a:t>Edinet</a:t>
            </a:r>
            <a:r>
              <a:rPr lang="ro-RO" sz="2100" i="1" dirty="0">
                <a:solidFill>
                  <a:srgbClr val="002060"/>
                </a:solidFill>
                <a:latin typeface="Arial" panose="020B0604020202020204" pitchFamily="34" charset="0"/>
                <a:cs typeface="Arial" panose="020B0604020202020204" pitchFamily="34" charset="0"/>
              </a:rPr>
              <a:t>)</a:t>
            </a:r>
          </a:p>
          <a:p>
            <a:pPr marL="342900" indent="-139304" algn="just">
              <a:lnSpc>
                <a:spcPct val="170000"/>
              </a:lnSpc>
              <a:buClr>
                <a:srgbClr val="002060"/>
              </a:buClr>
              <a:buSzPct val="100000"/>
              <a:buFont typeface="+mj-lt"/>
              <a:buAutoNum type="arabicPeriod"/>
            </a:pPr>
            <a:r>
              <a:rPr lang="en-GB" sz="2100" dirty="0" err="1">
                <a:solidFill>
                  <a:srgbClr val="002060"/>
                </a:solidFill>
                <a:latin typeface="Arial" panose="020B0604020202020204" pitchFamily="34" charset="0"/>
                <a:cs typeface="Arial" panose="020B0604020202020204" pitchFamily="34" charset="0"/>
              </a:rPr>
              <a:t>Crearea</a:t>
            </a:r>
            <a:r>
              <a:rPr lang="en-GB" sz="2100" dirty="0">
                <a:solidFill>
                  <a:srgbClr val="002060"/>
                </a:solidFill>
                <a:latin typeface="Arial" panose="020B0604020202020204" pitchFamily="34" charset="0"/>
                <a:cs typeface="Arial" panose="020B0604020202020204" pitchFamily="34" charset="0"/>
              </a:rPr>
              <a:t> </a:t>
            </a:r>
            <a:r>
              <a:rPr lang="en-GB" sz="2100" dirty="0" err="1">
                <a:solidFill>
                  <a:srgbClr val="002060"/>
                </a:solidFill>
                <a:latin typeface="Arial" panose="020B0604020202020204" pitchFamily="34" charset="0"/>
                <a:cs typeface="Arial" panose="020B0604020202020204" pitchFamily="34" charset="0"/>
              </a:rPr>
              <a:t>în</a:t>
            </a:r>
            <a:r>
              <a:rPr lang="en-GB" sz="2100" dirty="0">
                <a:solidFill>
                  <a:srgbClr val="002060"/>
                </a:solidFill>
                <a:latin typeface="Arial" panose="020B0604020202020204" pitchFamily="34" charset="0"/>
                <a:cs typeface="Arial" panose="020B0604020202020204" pitchFamily="34" charset="0"/>
              </a:rPr>
              <a:t> </a:t>
            </a:r>
            <a:r>
              <a:rPr lang="en-GB" sz="2100" dirty="0" err="1">
                <a:solidFill>
                  <a:srgbClr val="002060"/>
                </a:solidFill>
                <a:latin typeface="Arial" panose="020B0604020202020204" pitchFamily="34" charset="0"/>
                <a:cs typeface="Arial" panose="020B0604020202020204" pitchFamily="34" charset="0"/>
              </a:rPr>
              <a:t>mun</a:t>
            </a:r>
            <a:r>
              <a:rPr lang="en-GB" sz="2100" dirty="0">
                <a:solidFill>
                  <a:srgbClr val="002060"/>
                </a:solidFill>
                <a:latin typeface="Arial" panose="020B0604020202020204" pitchFamily="34" charset="0"/>
                <a:cs typeface="Arial" panose="020B0604020202020204" pitchFamily="34" charset="0"/>
              </a:rPr>
              <a:t>. </a:t>
            </a:r>
            <a:r>
              <a:rPr lang="en-GB" sz="2100" dirty="0" err="1">
                <a:solidFill>
                  <a:srgbClr val="002060"/>
                </a:solidFill>
                <a:latin typeface="Arial" panose="020B0604020202020204" pitchFamily="34" charset="0"/>
                <a:cs typeface="Arial" panose="020B0604020202020204" pitchFamily="34" charset="0"/>
              </a:rPr>
              <a:t>Bălți</a:t>
            </a:r>
            <a:r>
              <a:rPr lang="en-GB" sz="2100" dirty="0">
                <a:solidFill>
                  <a:srgbClr val="002060"/>
                </a:solidFill>
                <a:latin typeface="Arial" panose="020B0604020202020204" pitchFamily="34" charset="0"/>
                <a:cs typeface="Arial" panose="020B0604020202020204" pitchFamily="34" charset="0"/>
              </a:rPr>
              <a:t> a c</a:t>
            </a:r>
            <a:r>
              <a:rPr lang="ro-RO" sz="2100" dirty="0" err="1">
                <a:solidFill>
                  <a:srgbClr val="002060"/>
                </a:solidFill>
                <a:latin typeface="Arial" panose="020B0604020202020204" pitchFamily="34" charset="0"/>
                <a:cs typeface="Arial" panose="020B0604020202020204" pitchFamily="34" charset="0"/>
              </a:rPr>
              <a:t>entrului</a:t>
            </a:r>
            <a:r>
              <a:rPr lang="ro-RO" sz="2100" dirty="0">
                <a:solidFill>
                  <a:srgbClr val="002060"/>
                </a:solidFill>
                <a:latin typeface="Arial" panose="020B0604020202020204" pitchFamily="34" charset="0"/>
                <a:cs typeface="Arial" panose="020B0604020202020204" pitchFamily="34" charset="0"/>
              </a:rPr>
              <a:t> de inovare și transfer tehnologic </a:t>
            </a:r>
            <a:r>
              <a:rPr lang="en-GB" sz="2100" dirty="0">
                <a:solidFill>
                  <a:srgbClr val="002060"/>
                </a:solidFill>
                <a:latin typeface="Arial" panose="020B0604020202020204" pitchFamily="34" charset="0"/>
                <a:cs typeface="Arial" panose="020B0604020202020204" pitchFamily="34" charset="0"/>
              </a:rPr>
              <a:t>d</a:t>
            </a:r>
            <a:r>
              <a:rPr lang="ro-RO" sz="2100" dirty="0">
                <a:solidFill>
                  <a:srgbClr val="002060"/>
                </a:solidFill>
                <a:latin typeface="Arial" panose="020B0604020202020204" pitchFamily="34" charset="0"/>
                <a:cs typeface="Arial" panose="020B0604020202020204" pitchFamily="34" charset="0"/>
              </a:rPr>
              <a:t>in Regiunea de Dezvoltare Nord </a:t>
            </a:r>
            <a:r>
              <a:rPr lang="x-none" sz="2100" dirty="0">
                <a:solidFill>
                  <a:srgbClr val="002060"/>
                </a:solidFill>
                <a:latin typeface="Arial" panose="020B0604020202020204" pitchFamily="34" charset="0"/>
                <a:cs typeface="Arial" panose="020B0604020202020204" pitchFamily="34" charset="0"/>
              </a:rPr>
              <a:t>(</a:t>
            </a:r>
            <a:r>
              <a:rPr lang="x-none" sz="2100" i="1" dirty="0">
                <a:solidFill>
                  <a:srgbClr val="002060"/>
                </a:solidFill>
                <a:latin typeface="Arial" panose="020B0604020202020204" pitchFamily="34" charset="0"/>
                <a:cs typeface="Arial" panose="020B0604020202020204" pitchFamily="34" charset="0"/>
              </a:rPr>
              <a:t>Aplicant: Primăria mun. Bălți</a:t>
            </a:r>
            <a:r>
              <a:rPr lang="x-none" sz="2100" dirty="0">
                <a:solidFill>
                  <a:srgbClr val="002060"/>
                </a:solidFill>
                <a:latin typeface="Arial" panose="020B0604020202020204" pitchFamily="34" charset="0"/>
                <a:cs typeface="Arial" panose="020B0604020202020204" pitchFamily="34" charset="0"/>
              </a:rPr>
              <a:t>)</a:t>
            </a:r>
            <a:endParaRPr lang="en-US" sz="2100" dirty="0">
              <a:solidFill>
                <a:srgbClr val="002060"/>
              </a:solidFill>
              <a:latin typeface="Arial" panose="020B0604020202020204" pitchFamily="34" charset="0"/>
              <a:cs typeface="Arial" panose="020B0604020202020204" pitchFamily="34" charset="0"/>
            </a:endParaRPr>
          </a:p>
          <a:p>
            <a:pPr marL="342900" indent="-139304" algn="just">
              <a:lnSpc>
                <a:spcPct val="170000"/>
              </a:lnSpc>
              <a:buClr>
                <a:srgbClr val="002060"/>
              </a:buClr>
              <a:buSzPct val="100000"/>
              <a:buFont typeface="+mj-lt"/>
              <a:buAutoNum type="arabicPeriod"/>
            </a:pPr>
            <a:r>
              <a:rPr lang="it-IT" sz="2100" dirty="0">
                <a:solidFill>
                  <a:srgbClr val="002060"/>
                </a:solidFill>
                <a:latin typeface="Arial" panose="020B0604020202020204" pitchFamily="34" charset="0"/>
                <a:cs typeface="Arial" panose="020B0604020202020204" pitchFamily="34" charset="0"/>
              </a:rPr>
              <a:t>Centru Creativ – Inovativ „PRO Cariera” din or. Otaci, r-l Ocniţa </a:t>
            </a:r>
            <a:r>
              <a:rPr lang="ro-RO" sz="2100" i="1" dirty="0">
                <a:solidFill>
                  <a:srgbClr val="002060"/>
                </a:solidFill>
                <a:latin typeface="Arial" panose="020B0604020202020204" pitchFamily="34" charset="0"/>
                <a:cs typeface="Arial" panose="020B0604020202020204" pitchFamily="34" charset="0"/>
              </a:rPr>
              <a:t>(</a:t>
            </a:r>
            <a:r>
              <a:rPr lang="x-none" sz="2100" i="1" dirty="0">
                <a:solidFill>
                  <a:srgbClr val="002060"/>
                </a:solidFill>
                <a:latin typeface="Arial" panose="020B0604020202020204" pitchFamily="34" charset="0"/>
                <a:cs typeface="Arial" panose="020B0604020202020204" pitchFamily="34" charset="0"/>
              </a:rPr>
              <a:t>Aplicant: </a:t>
            </a:r>
            <a:r>
              <a:rPr lang="ro-RO" sz="2100" i="1" dirty="0" err="1">
                <a:solidFill>
                  <a:srgbClr val="002060"/>
                </a:solidFill>
                <a:latin typeface="Arial" panose="020B0604020202020204" pitchFamily="34" charset="0"/>
                <a:cs typeface="Arial" panose="020B0604020202020204" pitchFamily="34" charset="0"/>
              </a:rPr>
              <a:t>Primaria</a:t>
            </a:r>
            <a:r>
              <a:rPr lang="ro-RO" sz="2100" i="1" dirty="0">
                <a:solidFill>
                  <a:srgbClr val="002060"/>
                </a:solidFill>
                <a:latin typeface="Arial" panose="020B0604020202020204" pitchFamily="34" charset="0"/>
                <a:cs typeface="Arial" panose="020B0604020202020204" pitchFamily="34" charset="0"/>
              </a:rPr>
              <a:t> or. Otaci</a:t>
            </a:r>
            <a:r>
              <a:rPr lang="ro-RO" sz="2100" i="1" dirty="0">
                <a:solidFill>
                  <a:srgbClr val="002060"/>
                </a:solidFill>
                <a:latin typeface="Arial" panose="020B0604020202020204" pitchFamily="34" charset="0"/>
                <a:cs typeface="Arial" panose="020B0604020202020204" pitchFamily="34" charset="0"/>
              </a:rPr>
              <a:t>)</a:t>
            </a:r>
            <a:endParaRPr lang="ro-RO" sz="2100" i="1" dirty="0">
              <a:solidFill>
                <a:srgbClr val="002060"/>
              </a:solidFill>
              <a:latin typeface="Arial" panose="020B0604020202020204" pitchFamily="34" charset="0"/>
              <a:cs typeface="Arial" panose="020B0604020202020204" pitchFamily="34" charset="0"/>
            </a:endParaRPr>
          </a:p>
          <a:p>
            <a:pPr marL="0" indent="0">
              <a:buNone/>
            </a:pPr>
            <a:endParaRPr lang="ro-MD" sz="2175" u="sng" dirty="0">
              <a:solidFill>
                <a:srgbClr val="002060"/>
              </a:solidFill>
              <a:latin typeface="Arial" panose="020B0604020202020204" pitchFamily="34" charset="0"/>
              <a:cs typeface="Arial" panose="020B0604020202020204" pitchFamily="34" charset="0"/>
            </a:endParaRPr>
          </a:p>
          <a:p>
            <a:pPr marL="0" indent="0">
              <a:buNone/>
            </a:pPr>
            <a:r>
              <a:rPr lang="ro-MD" sz="2175" b="1" u="sng" dirty="0">
                <a:solidFill>
                  <a:srgbClr val="002060"/>
                </a:solidFill>
                <a:latin typeface="Arial" panose="020B0604020202020204" pitchFamily="34" charset="0"/>
                <a:cs typeface="Arial" panose="020B0604020202020204" pitchFamily="34" charset="0"/>
              </a:rPr>
              <a:t>În </a:t>
            </a:r>
            <a:r>
              <a:rPr lang="ro-MD" sz="2175" b="1" u="sng" dirty="0">
                <a:solidFill>
                  <a:srgbClr val="002060"/>
                </a:solidFill>
                <a:latin typeface="Arial" panose="020B0604020202020204" pitchFamily="34" charset="0"/>
                <a:cs typeface="Arial" panose="020B0604020202020204" pitchFamily="34" charset="0"/>
              </a:rPr>
              <a:t>căutarea surselor de </a:t>
            </a:r>
            <a:r>
              <a:rPr lang="ro-MD" sz="2175" b="1" u="sng" dirty="0">
                <a:solidFill>
                  <a:srgbClr val="002060"/>
                </a:solidFill>
                <a:latin typeface="Arial" panose="020B0604020202020204" pitchFamily="34" charset="0"/>
                <a:cs typeface="Arial" panose="020B0604020202020204" pitchFamily="34" charset="0"/>
              </a:rPr>
              <a:t>finanțare:</a:t>
            </a:r>
          </a:p>
          <a:p>
            <a:pPr marL="332185" indent="-128588">
              <a:lnSpc>
                <a:spcPct val="170000"/>
              </a:lnSpc>
              <a:buClr>
                <a:schemeClr val="accent4">
                  <a:lumMod val="75000"/>
                </a:schemeClr>
              </a:buClr>
              <a:buSzPct val="100000"/>
              <a:buFont typeface="+mj-lt"/>
              <a:buAutoNum type="arabicPeriod"/>
            </a:pPr>
            <a:r>
              <a:rPr lang="en-US" sz="2175" dirty="0" err="1">
                <a:solidFill>
                  <a:srgbClr val="002060"/>
                </a:solidFill>
                <a:latin typeface="Arial" panose="020B0604020202020204" pitchFamily="34" charset="0"/>
                <a:cs typeface="Arial" panose="020B0604020202020204" pitchFamily="34" charset="0"/>
              </a:rPr>
              <a:t>Crearea</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Centrului</a:t>
            </a:r>
            <a:r>
              <a:rPr lang="en-US" sz="2175" dirty="0">
                <a:solidFill>
                  <a:srgbClr val="002060"/>
                </a:solidFill>
                <a:latin typeface="Arial" panose="020B0604020202020204" pitchFamily="34" charset="0"/>
                <a:cs typeface="Arial" panose="020B0604020202020204" pitchFamily="34" charset="0"/>
              </a:rPr>
              <a:t> de </a:t>
            </a:r>
            <a:r>
              <a:rPr lang="en-US" sz="2175" dirty="0" err="1">
                <a:solidFill>
                  <a:srgbClr val="002060"/>
                </a:solidFill>
                <a:latin typeface="Arial" panose="020B0604020202020204" pitchFamily="34" charset="0"/>
                <a:cs typeface="Arial" panose="020B0604020202020204" pitchFamily="34" charset="0"/>
              </a:rPr>
              <a:t>afaceri</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în</a:t>
            </a:r>
            <a:r>
              <a:rPr lang="en-US" sz="2175" dirty="0">
                <a:solidFill>
                  <a:srgbClr val="002060"/>
                </a:solidFill>
                <a:latin typeface="Arial" panose="020B0604020202020204" pitchFamily="34" charset="0"/>
                <a:cs typeface="Arial" panose="020B0604020202020204" pitchFamily="34" charset="0"/>
              </a:rPr>
              <a:t> com. </a:t>
            </a:r>
            <a:r>
              <a:rPr lang="en-US" sz="2175" dirty="0" err="1">
                <a:solidFill>
                  <a:srgbClr val="002060"/>
                </a:solidFill>
                <a:latin typeface="Arial" panose="020B0604020202020204" pitchFamily="34" charset="0"/>
                <a:cs typeface="Arial" panose="020B0604020202020204" pitchFamily="34" charset="0"/>
              </a:rPr>
              <a:t>Badiceni</a:t>
            </a:r>
            <a:r>
              <a:rPr lang="ro-MD" sz="2175" dirty="0">
                <a:solidFill>
                  <a:srgbClr val="002060"/>
                </a:solidFill>
                <a:latin typeface="Arial" panose="020B0604020202020204" pitchFamily="34" charset="0"/>
                <a:cs typeface="Arial" panose="020B0604020202020204" pitchFamily="34" charset="0"/>
              </a:rPr>
              <a:t> (</a:t>
            </a:r>
            <a:r>
              <a:rPr lang="ro-MD" sz="2175" dirty="0" err="1">
                <a:solidFill>
                  <a:srgbClr val="002060"/>
                </a:solidFill>
                <a:latin typeface="Arial" panose="020B0604020202020204" pitchFamily="34" charset="0"/>
                <a:cs typeface="Arial" panose="020B0604020202020204" pitchFamily="34" charset="0"/>
              </a:rPr>
              <a:t>Aplicant</a:t>
            </a:r>
            <a:r>
              <a:rPr lang="ro-MD" sz="2175" dirty="0">
                <a:solidFill>
                  <a:srgbClr val="002060"/>
                </a:solidFill>
                <a:latin typeface="Arial" panose="020B0604020202020204" pitchFamily="34" charset="0"/>
                <a:cs typeface="Arial" panose="020B0604020202020204" pitchFamily="34" charset="0"/>
              </a:rPr>
              <a:t>: Primăria </a:t>
            </a:r>
            <a:r>
              <a:rPr lang="ro-MD" sz="2175" dirty="0" err="1">
                <a:solidFill>
                  <a:srgbClr val="002060"/>
                </a:solidFill>
                <a:latin typeface="Arial" panose="020B0604020202020204" pitchFamily="34" charset="0"/>
                <a:cs typeface="Arial" panose="020B0604020202020204" pitchFamily="34" charset="0"/>
              </a:rPr>
              <a:t>com</a:t>
            </a:r>
            <a:r>
              <a:rPr lang="ro-MD" sz="2175" dirty="0">
                <a:solidFill>
                  <a:srgbClr val="002060"/>
                </a:solidFill>
                <a:latin typeface="Arial" panose="020B0604020202020204" pitchFamily="34" charset="0"/>
                <a:cs typeface="Arial" panose="020B0604020202020204" pitchFamily="34" charset="0"/>
              </a:rPr>
              <a:t>. </a:t>
            </a:r>
            <a:r>
              <a:rPr lang="ro-MD" sz="2175" dirty="0" err="1">
                <a:solidFill>
                  <a:srgbClr val="002060"/>
                </a:solidFill>
                <a:latin typeface="Arial" panose="020B0604020202020204" pitchFamily="34" charset="0"/>
                <a:cs typeface="Arial" panose="020B0604020202020204" pitchFamily="34" charset="0"/>
              </a:rPr>
              <a:t>Badiceni</a:t>
            </a:r>
            <a:r>
              <a:rPr lang="ro-MD" sz="2175" dirty="0">
                <a:solidFill>
                  <a:srgbClr val="002060"/>
                </a:solidFill>
                <a:latin typeface="Arial" panose="020B0604020202020204" pitchFamily="34" charset="0"/>
                <a:cs typeface="Arial" panose="020B0604020202020204" pitchFamily="34" charset="0"/>
              </a:rPr>
              <a:t>, r-</a:t>
            </a:r>
            <a:r>
              <a:rPr lang="ro-MD" sz="2175" dirty="0" err="1">
                <a:solidFill>
                  <a:srgbClr val="002060"/>
                </a:solidFill>
                <a:latin typeface="Arial" panose="020B0604020202020204" pitchFamily="34" charset="0"/>
                <a:cs typeface="Arial" panose="020B0604020202020204" pitchFamily="34" charset="0"/>
              </a:rPr>
              <a:t>ul</a:t>
            </a:r>
            <a:r>
              <a:rPr lang="ro-MD" sz="2175" dirty="0">
                <a:solidFill>
                  <a:srgbClr val="002060"/>
                </a:solidFill>
                <a:latin typeface="Arial" panose="020B0604020202020204" pitchFamily="34" charset="0"/>
                <a:cs typeface="Arial" panose="020B0604020202020204" pitchFamily="34" charset="0"/>
              </a:rPr>
              <a:t> </a:t>
            </a:r>
            <a:r>
              <a:rPr lang="ro-MD" sz="2175" dirty="0">
                <a:solidFill>
                  <a:srgbClr val="002060"/>
                </a:solidFill>
                <a:latin typeface="Arial" panose="020B0604020202020204" pitchFamily="34" charset="0"/>
                <a:cs typeface="Arial" panose="020B0604020202020204" pitchFamily="34" charset="0"/>
              </a:rPr>
              <a:t>Soroca)</a:t>
            </a:r>
          </a:p>
          <a:p>
            <a:pPr marL="332185" indent="-128588">
              <a:lnSpc>
                <a:spcPct val="170000"/>
              </a:lnSpc>
              <a:buClr>
                <a:schemeClr val="accent4">
                  <a:lumMod val="75000"/>
                </a:schemeClr>
              </a:buClr>
              <a:buSzPct val="100000"/>
              <a:buFont typeface="+mj-lt"/>
              <a:buAutoNum type="arabicPeriod"/>
            </a:pPr>
            <a:r>
              <a:rPr lang="ro-RO" sz="2175" dirty="0" err="1">
                <a:solidFill>
                  <a:srgbClr val="002060"/>
                </a:solidFill>
                <a:latin typeface="Arial" panose="020B0604020202020204" pitchFamily="34" charset="0"/>
                <a:cs typeface="Arial" panose="020B0604020202020204" pitchFamily="34" charset="0"/>
              </a:rPr>
              <a:t>Oportunităţi</a:t>
            </a:r>
            <a:r>
              <a:rPr lang="ro-RO" sz="2175" dirty="0">
                <a:solidFill>
                  <a:srgbClr val="002060"/>
                </a:solidFill>
                <a:latin typeface="Arial" panose="020B0604020202020204" pitchFamily="34" charset="0"/>
                <a:cs typeface="Arial" panose="020B0604020202020204" pitchFamily="34" charset="0"/>
              </a:rPr>
              <a:t> </a:t>
            </a:r>
            <a:r>
              <a:rPr lang="ro-RO" sz="2175" dirty="0">
                <a:solidFill>
                  <a:srgbClr val="002060"/>
                </a:solidFill>
                <a:latin typeface="Arial" panose="020B0604020202020204" pitchFamily="34" charset="0"/>
                <a:cs typeface="Arial" panose="020B0604020202020204" pitchFamily="34" charset="0"/>
              </a:rPr>
              <a:t>de realizare a produselor alimentare autohtone, cu </a:t>
            </a:r>
            <a:r>
              <a:rPr lang="en-US" sz="2175" dirty="0" err="1">
                <a:solidFill>
                  <a:srgbClr val="002060"/>
                </a:solidFill>
                <a:latin typeface="Arial" panose="020B0604020202020204" pitchFamily="34" charset="0"/>
                <a:cs typeface="Arial" panose="020B0604020202020204" pitchFamily="34" charset="0"/>
              </a:rPr>
              <a:t>creşterea</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veniturilor</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populaţiei</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în</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regiunea</a:t>
            </a:r>
            <a:r>
              <a:rPr lang="en-US" sz="2175" dirty="0">
                <a:solidFill>
                  <a:srgbClr val="002060"/>
                </a:solidFill>
                <a:latin typeface="Arial" panose="020B0604020202020204" pitchFamily="34" charset="0"/>
                <a:cs typeface="Arial" panose="020B0604020202020204" pitchFamily="34" charset="0"/>
              </a:rPr>
              <a:t> de </a:t>
            </a:r>
            <a:r>
              <a:rPr lang="en-US" sz="2175" dirty="0" err="1">
                <a:solidFill>
                  <a:srgbClr val="002060"/>
                </a:solidFill>
                <a:latin typeface="Arial" panose="020B0604020202020204" pitchFamily="34" charset="0"/>
                <a:cs typeface="Arial" panose="020B0604020202020204" pitchFamily="34" charset="0"/>
              </a:rPr>
              <a:t>nord</a:t>
            </a:r>
            <a:r>
              <a:rPr lang="en-US" sz="2175" dirty="0">
                <a:solidFill>
                  <a:srgbClr val="002060"/>
                </a:solidFill>
                <a:latin typeface="Arial" panose="020B0604020202020204" pitchFamily="34" charset="0"/>
                <a:cs typeface="Arial" panose="020B0604020202020204" pitchFamily="34" charset="0"/>
              </a:rPr>
              <a:t>-vest a </a:t>
            </a:r>
            <a:r>
              <a:rPr lang="en-US" sz="2175" dirty="0" err="1">
                <a:solidFill>
                  <a:srgbClr val="002060"/>
                </a:solidFill>
                <a:latin typeface="Arial" panose="020B0604020202020204" pitchFamily="34" charset="0"/>
                <a:cs typeface="Arial" panose="020B0604020202020204" pitchFamily="34" charset="0"/>
              </a:rPr>
              <a:t>Republicii</a:t>
            </a:r>
            <a:r>
              <a:rPr lang="en-US" sz="2175" dirty="0">
                <a:solidFill>
                  <a:srgbClr val="002060"/>
                </a:solidFill>
                <a:latin typeface="Arial" panose="020B0604020202020204" pitchFamily="34" charset="0"/>
                <a:cs typeface="Arial" panose="020B0604020202020204" pitchFamily="34" charset="0"/>
              </a:rPr>
              <a:t> Moldova</a:t>
            </a:r>
            <a:r>
              <a:rPr lang="ro-MD" sz="2175" dirty="0">
                <a:solidFill>
                  <a:srgbClr val="002060"/>
                </a:solidFill>
                <a:latin typeface="Arial" panose="020B0604020202020204" pitchFamily="34" charset="0"/>
                <a:cs typeface="Arial" panose="020B0604020202020204" pitchFamily="34" charset="0"/>
              </a:rPr>
              <a:t> (</a:t>
            </a:r>
            <a:r>
              <a:rPr lang="ro-MD" sz="2175" dirty="0" err="1">
                <a:solidFill>
                  <a:srgbClr val="002060"/>
                </a:solidFill>
                <a:latin typeface="Arial" panose="020B0604020202020204" pitchFamily="34" charset="0"/>
                <a:cs typeface="Arial" panose="020B0604020202020204" pitchFamily="34" charset="0"/>
              </a:rPr>
              <a:t>Aplicant</a:t>
            </a:r>
            <a:r>
              <a:rPr lang="ro-MD"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Primăria</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orașului</a:t>
            </a:r>
            <a:r>
              <a:rPr lang="en-US" sz="2175" dirty="0">
                <a:solidFill>
                  <a:srgbClr val="002060"/>
                </a:solidFill>
                <a:latin typeface="Arial" panose="020B0604020202020204" pitchFamily="34" charset="0"/>
                <a:cs typeface="Arial" panose="020B0604020202020204" pitchFamily="34" charset="0"/>
              </a:rPr>
              <a:t> </a:t>
            </a:r>
            <a:r>
              <a:rPr lang="en-US" sz="2175" dirty="0" err="1">
                <a:solidFill>
                  <a:srgbClr val="002060"/>
                </a:solidFill>
                <a:latin typeface="Arial" panose="020B0604020202020204" pitchFamily="34" charset="0"/>
                <a:cs typeface="Arial" panose="020B0604020202020204" pitchFamily="34" charset="0"/>
              </a:rPr>
              <a:t>Rîșcani</a:t>
            </a:r>
            <a:r>
              <a:rPr lang="ro-MD" sz="2175" dirty="0">
                <a:solidFill>
                  <a:srgbClr val="002060"/>
                </a:solidFill>
                <a:latin typeface="Arial" panose="020B0604020202020204" pitchFamily="34" charset="0"/>
                <a:cs typeface="Arial" panose="020B0604020202020204" pitchFamily="34" charset="0"/>
              </a:rPr>
              <a:t>)</a:t>
            </a:r>
          </a:p>
          <a:p>
            <a:pPr marL="385763" indent="-385763">
              <a:buAutoNum type="arabicPeriod"/>
            </a:pPr>
            <a:endParaRPr lang="ro-MD" sz="2175" dirty="0">
              <a:solidFill>
                <a:srgbClr val="002060"/>
              </a:solidFill>
              <a:latin typeface="Arial" panose="020B0604020202020204" pitchFamily="34" charset="0"/>
              <a:cs typeface="Arial" panose="020B0604020202020204" pitchFamily="34" charset="0"/>
            </a:endParaRPr>
          </a:p>
          <a:p>
            <a:pPr marL="385763" indent="-385763">
              <a:buAutoNum type="arabicPeriod"/>
            </a:pPr>
            <a:endParaRPr lang="ro-MD" sz="2175" dirty="0">
              <a:solidFill>
                <a:srgbClr val="002060"/>
              </a:solidFill>
              <a:latin typeface="Arial" panose="020B0604020202020204" pitchFamily="34" charset="0"/>
              <a:cs typeface="Arial" panose="020B0604020202020204" pitchFamily="34" charset="0"/>
            </a:endParaRPr>
          </a:p>
          <a:p>
            <a:pPr marL="385763" indent="-385763">
              <a:buAutoNum type="arabicPeriod"/>
            </a:pPr>
            <a:endParaRPr lang="en-US" sz="2175" dirty="0">
              <a:solidFill>
                <a:srgbClr val="002060"/>
              </a:solidFill>
              <a:latin typeface="Arial" panose="020B0604020202020204" pitchFamily="34" charset="0"/>
              <a:cs typeface="Arial" panose="020B0604020202020204" pitchFamily="34" charset="0"/>
            </a:endParaRPr>
          </a:p>
        </p:txBody>
      </p:sp>
      <p:sp>
        <p:nvSpPr>
          <p:cNvPr id="3" name="Title 2"/>
          <p:cNvSpPr>
            <a:spLocks noGrp="1"/>
          </p:cNvSpPr>
          <p:nvPr>
            <p:ph type="title"/>
          </p:nvPr>
        </p:nvSpPr>
        <p:spPr/>
        <p:txBody>
          <a:bodyPr>
            <a:normAutofit/>
          </a:bodyPr>
          <a:lstStyle/>
          <a:p>
            <a:pPr algn="r"/>
            <a:r>
              <a:rPr lang="ro-MD" sz="1800" u="sng" dirty="0">
                <a:solidFill>
                  <a:srgbClr val="002060"/>
                </a:solidFill>
                <a:effectLst/>
                <a:latin typeface="Arial" panose="020B0604020202020204" pitchFamily="34" charset="0"/>
                <a:cs typeface="Arial" panose="020B0604020202020204" pitchFamily="34" charset="0"/>
              </a:rPr>
              <a:t>Proiecte din domeniul ISA</a:t>
            </a:r>
            <a:endParaRPr lang="en-US" sz="1800" u="sng" dirty="0">
              <a:solidFill>
                <a:srgbClr val="002060"/>
              </a:solidFill>
              <a:effectLst/>
              <a:latin typeface="Arial" panose="020B0604020202020204" pitchFamily="34" charset="0"/>
              <a:cs typeface="Arial" panose="020B0604020202020204"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2043113" cy="407194"/>
          </a:xfrm>
          <a:prstGeom prst="rect">
            <a:avLst/>
          </a:prstGeom>
          <a:noFill/>
        </p:spPr>
      </p:pic>
    </p:spTree>
    <p:extLst>
      <p:ext uri="{BB962C8B-B14F-4D97-AF65-F5344CB8AC3E}">
        <p14:creationId xmlns:p14="http://schemas.microsoft.com/office/powerpoint/2010/main" val="2474693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15270"/>
            <a:ext cx="8229600" cy="3147449"/>
          </a:xfrm>
        </p:spPr>
        <p:txBody>
          <a:bodyPr>
            <a:normAutofit/>
          </a:bodyPr>
          <a:lstStyle/>
          <a:p>
            <a:pPr marL="409575" lvl="2" indent="-342900" algn="just">
              <a:lnSpc>
                <a:spcPct val="150000"/>
              </a:lnSpc>
              <a:buClr>
                <a:srgbClr val="002060"/>
              </a:buClr>
              <a:buFont typeface="+mj-lt"/>
              <a:buAutoNum type="arabicPeriod"/>
            </a:pPr>
            <a:r>
              <a:rPr lang="en-US" sz="1800" dirty="0" err="1">
                <a:solidFill>
                  <a:srgbClr val="002060"/>
                </a:solidFill>
                <a:latin typeface="Arial" panose="020B0604020202020204" pitchFamily="34" charset="0"/>
                <a:cs typeface="Arial" panose="020B0604020202020204" pitchFamily="34" charset="0"/>
              </a:rPr>
              <a:t>Identificarea</a:t>
            </a:r>
            <a:r>
              <a:rPr lang="en-US" sz="1800" dirty="0">
                <a:solidFill>
                  <a:srgbClr val="002060"/>
                </a:solidFill>
                <a:latin typeface="Arial" panose="020B0604020202020204" pitchFamily="34" charset="0"/>
                <a:cs typeface="Arial" panose="020B0604020202020204" pitchFamily="34" charset="0"/>
              </a:rPr>
              <a:t> </a:t>
            </a:r>
            <a:r>
              <a:rPr lang="en-US" sz="1800" dirty="0" err="1">
                <a:solidFill>
                  <a:srgbClr val="002060"/>
                </a:solidFill>
                <a:latin typeface="Arial" panose="020B0604020202020204" pitchFamily="34" charset="0"/>
                <a:cs typeface="Arial" panose="020B0604020202020204" pitchFamily="34" charset="0"/>
              </a:rPr>
              <a:t>oportunităților</a:t>
            </a:r>
            <a:r>
              <a:rPr lang="en-US" sz="1800" dirty="0">
                <a:solidFill>
                  <a:srgbClr val="002060"/>
                </a:solidFill>
                <a:latin typeface="Arial" panose="020B0604020202020204" pitchFamily="34" charset="0"/>
                <a:cs typeface="Arial" panose="020B0604020202020204" pitchFamily="34" charset="0"/>
              </a:rPr>
              <a:t> </a:t>
            </a:r>
            <a:r>
              <a:rPr lang="en-US" sz="1800" dirty="0" err="1">
                <a:solidFill>
                  <a:srgbClr val="002060"/>
                </a:solidFill>
                <a:latin typeface="Arial" panose="020B0604020202020204" pitchFamily="34" charset="0"/>
                <a:cs typeface="Arial" panose="020B0604020202020204" pitchFamily="34" charset="0"/>
              </a:rPr>
              <a:t>pentru</a:t>
            </a:r>
            <a:r>
              <a:rPr lang="en-US" sz="1800" dirty="0">
                <a:solidFill>
                  <a:srgbClr val="002060"/>
                </a:solidFill>
                <a:latin typeface="Arial" panose="020B0604020202020204" pitchFamily="34" charset="0"/>
                <a:cs typeface="Arial" panose="020B0604020202020204" pitchFamily="34" charset="0"/>
              </a:rPr>
              <a:t> </a:t>
            </a:r>
            <a:r>
              <a:rPr lang="en-US" sz="1800" dirty="0" err="1">
                <a:solidFill>
                  <a:srgbClr val="002060"/>
                </a:solidFill>
                <a:latin typeface="Arial" panose="020B0604020202020204" pitchFamily="34" charset="0"/>
                <a:cs typeface="Arial" panose="020B0604020202020204" pitchFamily="34" charset="0"/>
              </a:rPr>
              <a:t>specializarea</a:t>
            </a:r>
            <a:r>
              <a:rPr lang="en-US" sz="1800" dirty="0">
                <a:solidFill>
                  <a:srgbClr val="002060"/>
                </a:solidFill>
                <a:latin typeface="Arial" panose="020B0604020202020204" pitchFamily="34" charset="0"/>
                <a:cs typeface="Arial" panose="020B0604020202020204" pitchFamily="34" charset="0"/>
              </a:rPr>
              <a:t>  </a:t>
            </a:r>
            <a:r>
              <a:rPr lang="en-US" sz="1800" dirty="0" err="1">
                <a:solidFill>
                  <a:srgbClr val="002060"/>
                </a:solidFill>
                <a:latin typeface="Arial" panose="020B0604020202020204" pitchFamily="34" charset="0"/>
                <a:cs typeface="Arial" panose="020B0604020202020204" pitchFamily="34" charset="0"/>
              </a:rPr>
              <a:t>regională</a:t>
            </a:r>
            <a:r>
              <a:rPr lang="x-none" sz="1800" dirty="0">
                <a:solidFill>
                  <a:srgbClr val="002060"/>
                </a:solidFill>
                <a:latin typeface="Arial" panose="020B0604020202020204" pitchFamily="34" charset="0"/>
                <a:cs typeface="Arial" panose="020B0604020202020204" pitchFamily="34" charset="0"/>
              </a:rPr>
              <a:t> (</a:t>
            </a:r>
            <a:r>
              <a:rPr lang="x-none" sz="1800" i="1" dirty="0">
                <a:solidFill>
                  <a:srgbClr val="002060"/>
                </a:solidFill>
                <a:latin typeface="Arial" panose="020B0604020202020204" pitchFamily="34" charset="0"/>
                <a:cs typeface="Arial" panose="020B0604020202020204" pitchFamily="34" charset="0"/>
              </a:rPr>
              <a:t>r</a:t>
            </a:r>
            <a:r>
              <a:rPr lang="ro-RO" sz="1800" i="1" dirty="0" err="1">
                <a:solidFill>
                  <a:srgbClr val="002060"/>
                </a:solidFill>
                <a:latin typeface="Arial" pitchFamily="34" charset="0"/>
                <a:cs typeface="Arial" pitchFamily="34" charset="0"/>
              </a:rPr>
              <a:t>ealizarea</a:t>
            </a:r>
            <a:r>
              <a:rPr lang="ro-RO" sz="1800" i="1" dirty="0">
                <a:solidFill>
                  <a:srgbClr val="002060"/>
                </a:solidFill>
                <a:latin typeface="Arial" pitchFamily="34" charset="0"/>
                <a:cs typeface="Arial" pitchFamily="34" charset="0"/>
              </a:rPr>
              <a:t> </a:t>
            </a:r>
            <a:r>
              <a:rPr lang="ro-RO" sz="1800" i="1" dirty="0">
                <a:solidFill>
                  <a:srgbClr val="002060"/>
                </a:solidFill>
                <a:latin typeface="Arial" pitchFamily="34" charset="0"/>
                <a:cs typeface="Arial" pitchFamily="34" charset="0"/>
              </a:rPr>
              <a:t>unei analize privind specializarea </a:t>
            </a:r>
            <a:r>
              <a:rPr lang="ro-RO" sz="1800" i="1" dirty="0">
                <a:solidFill>
                  <a:srgbClr val="002060"/>
                </a:solidFill>
                <a:latin typeface="Arial" pitchFamily="34" charset="0"/>
                <a:cs typeface="Arial" pitchFamily="34" charset="0"/>
              </a:rPr>
              <a:t>regională</a:t>
            </a:r>
            <a:r>
              <a:rPr lang="ro-RO" sz="1800" dirty="0">
                <a:solidFill>
                  <a:srgbClr val="002060"/>
                </a:solidFill>
                <a:latin typeface="Arial" pitchFamily="34" charset="0"/>
                <a:cs typeface="Arial" pitchFamily="34" charset="0"/>
              </a:rPr>
              <a:t>).</a:t>
            </a:r>
            <a:endParaRPr lang="en-US" sz="1800" dirty="0">
              <a:solidFill>
                <a:srgbClr val="002060"/>
              </a:solidFill>
              <a:latin typeface="Arial" pitchFamily="34" charset="0"/>
              <a:cs typeface="Arial" pitchFamily="34" charset="0"/>
            </a:endParaRPr>
          </a:p>
          <a:p>
            <a:pPr marL="409575" lvl="2" indent="-342900" algn="just">
              <a:lnSpc>
                <a:spcPct val="150000"/>
              </a:lnSpc>
              <a:buClr>
                <a:srgbClr val="002060"/>
              </a:buClr>
              <a:buFont typeface="+mj-lt"/>
              <a:buAutoNum type="arabicPeriod"/>
            </a:pPr>
            <a:r>
              <a:rPr lang="x-none" sz="1800" dirty="0">
                <a:solidFill>
                  <a:srgbClr val="002060"/>
                </a:solidFill>
                <a:latin typeface="Arial" panose="020B0604020202020204" pitchFamily="34" charset="0"/>
                <a:cs typeface="Arial" panose="020B0604020202020204" pitchFamily="34" charset="0"/>
              </a:rPr>
              <a:t>Informarea și sensibilizarea producătorilor din RDN despre oportunitățile </a:t>
            </a:r>
            <a:r>
              <a:rPr lang="x-none" sz="1800" dirty="0">
                <a:solidFill>
                  <a:srgbClr val="002060"/>
                </a:solidFill>
                <a:latin typeface="Arial" panose="020B0604020202020204" pitchFamily="34" charset="0"/>
                <a:cs typeface="Arial" panose="020B0604020202020204" pitchFamily="34" charset="0"/>
              </a:rPr>
              <a:t>asocierii</a:t>
            </a:r>
            <a:r>
              <a:rPr lang="ro-RO" sz="1800" dirty="0">
                <a:solidFill>
                  <a:srgbClr val="002060"/>
                </a:solidFill>
                <a:latin typeface="Arial" pitchFamily="34" charset="0"/>
                <a:cs typeface="Arial" pitchFamily="34" charset="0"/>
              </a:rPr>
              <a:t>.</a:t>
            </a:r>
            <a:endParaRPr lang="en-US" sz="1800" dirty="0">
              <a:solidFill>
                <a:srgbClr val="002060"/>
              </a:solidFill>
              <a:latin typeface="Arial" pitchFamily="34" charset="0"/>
              <a:cs typeface="Arial" pitchFamily="34" charset="0"/>
            </a:endParaRPr>
          </a:p>
          <a:p>
            <a:pPr marL="409575" lvl="2" indent="-342900" algn="just">
              <a:lnSpc>
                <a:spcPct val="150000"/>
              </a:lnSpc>
              <a:buClr>
                <a:srgbClr val="002060"/>
              </a:buClr>
              <a:buFont typeface="+mj-lt"/>
              <a:buAutoNum type="arabicPeriod"/>
            </a:pPr>
            <a:r>
              <a:rPr lang="ro-RO" sz="1800" dirty="0">
                <a:solidFill>
                  <a:srgbClr val="002060"/>
                </a:solidFill>
                <a:latin typeface="Arial" pitchFamily="34" charset="0"/>
                <a:cs typeface="Arial" pitchFamily="34" charset="0"/>
              </a:rPr>
              <a:t>Facilitarea </a:t>
            </a:r>
            <a:r>
              <a:rPr lang="ro-RO" sz="1800" dirty="0">
                <a:solidFill>
                  <a:srgbClr val="002060"/>
                </a:solidFill>
                <a:latin typeface="Arial" pitchFamily="34" charset="0"/>
                <a:cs typeface="Arial" pitchFamily="34" charset="0"/>
              </a:rPr>
              <a:t>dezvoltării abilităților antreprenoriale ale locuitorilor din </a:t>
            </a:r>
            <a:r>
              <a:rPr lang="ro-RO" sz="1800" dirty="0">
                <a:solidFill>
                  <a:srgbClr val="002060"/>
                </a:solidFill>
                <a:latin typeface="Arial" pitchFamily="34" charset="0"/>
                <a:cs typeface="Arial" pitchFamily="34" charset="0"/>
              </a:rPr>
              <a:t>RDN (c</a:t>
            </a:r>
            <a:r>
              <a:rPr lang="de-DE" sz="1800" i="1" dirty="0">
                <a:solidFill>
                  <a:srgbClr val="002060"/>
                </a:solidFill>
                <a:latin typeface="Arial" panose="020B0604020202020204" pitchFamily="34" charset="0"/>
                <a:cs typeface="Arial" panose="020B0604020202020204" pitchFamily="34" charset="0"/>
              </a:rPr>
              <a:t>olaborarea </a:t>
            </a:r>
            <a:r>
              <a:rPr lang="de-DE" sz="1800" i="1" dirty="0">
                <a:solidFill>
                  <a:srgbClr val="002060"/>
                </a:solidFill>
                <a:latin typeface="Arial" panose="020B0604020202020204" pitchFamily="34" charset="0"/>
                <a:cs typeface="Arial" panose="020B0604020202020204" pitchFamily="34" charset="0"/>
              </a:rPr>
              <a:t>cu APL, ONG și alte instituții specializate pentru organizarea procesului de  formare în domeniul antreprenorial </a:t>
            </a:r>
            <a:r>
              <a:rPr lang="x-none" sz="1800" i="1" dirty="0">
                <a:solidFill>
                  <a:srgbClr val="002060"/>
                </a:solidFill>
                <a:latin typeface="Arial" panose="020B0604020202020204" pitchFamily="34" charset="0"/>
                <a:cs typeface="Arial" panose="020B0604020202020204" pitchFamily="34" charset="0"/>
              </a:rPr>
              <a:t>a locuitorilor din RDN</a:t>
            </a:r>
            <a:r>
              <a:rPr lang="ro-RO" sz="1800" dirty="0">
                <a:solidFill>
                  <a:srgbClr val="002060"/>
                </a:solidFill>
                <a:latin typeface="Arial" pitchFamily="34" charset="0"/>
                <a:cs typeface="Arial" pitchFamily="34" charset="0"/>
              </a:rPr>
              <a:t>).</a:t>
            </a:r>
            <a:endParaRPr lang="en-US" sz="1800" dirty="0">
              <a:solidFill>
                <a:srgbClr val="002060"/>
              </a:solidFill>
              <a:latin typeface="Arial" pitchFamily="34" charset="0"/>
              <a:cs typeface="Arial" pitchFamily="34" charset="0"/>
            </a:endParaRPr>
          </a:p>
        </p:txBody>
      </p:sp>
      <p:sp>
        <p:nvSpPr>
          <p:cNvPr id="2" name="Title 1"/>
          <p:cNvSpPr>
            <a:spLocks noGrp="1"/>
          </p:cNvSpPr>
          <p:nvPr>
            <p:ph type="title"/>
          </p:nvPr>
        </p:nvSpPr>
        <p:spPr>
          <a:xfrm>
            <a:off x="562241" y="1434992"/>
            <a:ext cx="8510155" cy="322119"/>
          </a:xfrm>
        </p:spPr>
        <p:txBody>
          <a:bodyPr>
            <a:normAutofit fontScale="90000"/>
          </a:bodyPr>
          <a:lstStyle/>
          <a:p>
            <a:pPr algn="r"/>
            <a:r>
              <a:rPr lang="en-US" sz="1800" u="sng" dirty="0">
                <a:solidFill>
                  <a:srgbClr val="002060"/>
                </a:solidFill>
                <a:effectLst/>
                <a:latin typeface="Arial" panose="020B0604020202020204" pitchFamily="34" charset="0"/>
                <a:cs typeface="Arial" panose="020B0604020202020204" pitchFamily="34" charset="0"/>
              </a:rPr>
              <a:t/>
            </a:r>
            <a:br>
              <a:rPr lang="en-US" sz="1800" u="sng" dirty="0">
                <a:solidFill>
                  <a:srgbClr val="002060"/>
                </a:solidFill>
                <a:effectLst/>
                <a:latin typeface="Arial" panose="020B0604020202020204" pitchFamily="34" charset="0"/>
                <a:cs typeface="Arial" panose="020B0604020202020204" pitchFamily="34" charset="0"/>
              </a:rPr>
            </a:br>
            <a:r>
              <a:rPr lang="en-US" sz="1800" u="sng" dirty="0">
                <a:solidFill>
                  <a:srgbClr val="002060"/>
                </a:solidFill>
                <a:effectLst/>
                <a:latin typeface="Arial" panose="020B0604020202020204" pitchFamily="34" charset="0"/>
                <a:cs typeface="Arial" panose="020B0604020202020204" pitchFamily="34" charset="0"/>
              </a:rPr>
              <a:t/>
            </a:r>
            <a:br>
              <a:rPr lang="en-US" sz="1800" u="sng" dirty="0">
                <a:solidFill>
                  <a:srgbClr val="002060"/>
                </a:solidFill>
                <a:effectLst/>
                <a:latin typeface="Arial" panose="020B0604020202020204" pitchFamily="34" charset="0"/>
                <a:cs typeface="Arial" panose="020B0604020202020204" pitchFamily="34" charset="0"/>
              </a:rPr>
            </a:br>
            <a:r>
              <a:rPr lang="en-US" sz="1800" u="sng" dirty="0">
                <a:solidFill>
                  <a:srgbClr val="002060"/>
                </a:solidFill>
                <a:effectLst/>
                <a:latin typeface="Arial" panose="020B0604020202020204" pitchFamily="34" charset="0"/>
                <a:cs typeface="Arial" panose="020B0604020202020204" pitchFamily="34" charset="0"/>
              </a:rPr>
              <a:t>OBIECTIV </a:t>
            </a:r>
            <a:r>
              <a:rPr lang="en-US" sz="1800" u="sng" dirty="0">
                <a:solidFill>
                  <a:srgbClr val="002060"/>
                </a:solidFill>
                <a:effectLst/>
                <a:latin typeface="Arial" panose="020B0604020202020204" pitchFamily="34" charset="0"/>
                <a:cs typeface="Arial" panose="020B0604020202020204" pitchFamily="34" charset="0"/>
              </a:rPr>
              <a:t>2.</a:t>
            </a:r>
            <a:r>
              <a:rPr lang="ro-RO" sz="1800" u="sng" dirty="0">
                <a:solidFill>
                  <a:srgbClr val="002060"/>
                </a:solidFill>
                <a:effectLst/>
                <a:latin typeface="Arial" panose="020B0604020202020204" pitchFamily="34" charset="0"/>
                <a:cs typeface="Arial" panose="020B0604020202020204" pitchFamily="34" charset="0"/>
              </a:rPr>
              <a:t> </a:t>
            </a:r>
            <a:r>
              <a:rPr lang="ro-RO" sz="1800" u="sng" dirty="0">
                <a:solidFill>
                  <a:srgbClr val="002060"/>
                </a:solidFill>
                <a:effectLst/>
                <a:latin typeface="Arial" pitchFamily="34" charset="0"/>
                <a:cs typeface="Arial" pitchFamily="34" charset="0"/>
              </a:rPr>
              <a:t>Facilitarea asocierii producătorilor pentru atragerea investițiilor </a:t>
            </a:r>
            <a:r>
              <a:rPr lang="en-US" sz="1800" u="sng" dirty="0">
                <a:solidFill>
                  <a:srgbClr val="002060"/>
                </a:solidFill>
                <a:effectLst/>
              </a:rPr>
              <a:t/>
            </a:r>
            <a:br>
              <a:rPr lang="en-US" sz="1800" u="sng" dirty="0">
                <a:solidFill>
                  <a:srgbClr val="002060"/>
                </a:solidFill>
                <a:effectLst/>
              </a:rPr>
            </a:br>
            <a:endParaRPr lang="en-US" sz="1800" u="sng" dirty="0">
              <a:solidFill>
                <a:srgbClr val="002060"/>
              </a:solidFill>
              <a:effectLst/>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2043113" cy="407194"/>
          </a:xfrm>
          <a:prstGeom prst="rect">
            <a:avLst/>
          </a:prstGeom>
          <a:noFill/>
        </p:spPr>
      </p:pic>
    </p:spTree>
    <p:extLst>
      <p:ext uri="{BB962C8B-B14F-4D97-AF65-F5344CB8AC3E}">
        <p14:creationId xmlns:p14="http://schemas.microsoft.com/office/powerpoint/2010/main" val="41959104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6982"/>
            <a:ext cx="8229600" cy="3375786"/>
          </a:xfrm>
        </p:spPr>
        <p:txBody>
          <a:bodyPr>
            <a:normAutofit fontScale="92500" lnSpcReduction="20000"/>
          </a:bodyPr>
          <a:lstStyle/>
          <a:p>
            <a:pPr marL="467916" indent="-467916" algn="just">
              <a:lnSpc>
                <a:spcPct val="150000"/>
              </a:lnSpc>
              <a:buClr>
                <a:srgbClr val="002060"/>
              </a:buClr>
              <a:buSzPct val="100000"/>
              <a:buFont typeface="+mj-lt"/>
              <a:buAutoNum type="arabicPeriod"/>
              <a:tabLst>
                <a:tab pos="1143000" algn="l"/>
              </a:tabLst>
            </a:pPr>
            <a:r>
              <a:rPr lang="ro-RO" sz="1800" dirty="0">
                <a:solidFill>
                  <a:srgbClr val="002060"/>
                </a:solidFill>
                <a:latin typeface="Arial" pitchFamily="34" charset="0"/>
                <a:cs typeface="Arial" pitchFamily="34" charset="0"/>
              </a:rPr>
              <a:t>Crearea platformei on-line de promovare a potențialului investițional local și </a:t>
            </a:r>
            <a:r>
              <a:rPr lang="ro-RO" sz="1800" dirty="0">
                <a:solidFill>
                  <a:srgbClr val="002060"/>
                </a:solidFill>
                <a:latin typeface="Arial" pitchFamily="34" charset="0"/>
                <a:cs typeface="Arial" pitchFamily="34" charset="0"/>
              </a:rPr>
              <a:t>regional</a:t>
            </a:r>
          </a:p>
          <a:p>
            <a:pPr marL="467916" indent="-467916" algn="just">
              <a:lnSpc>
                <a:spcPct val="150000"/>
              </a:lnSpc>
              <a:buClr>
                <a:srgbClr val="002060"/>
              </a:buClr>
              <a:buSzPct val="100000"/>
              <a:buFont typeface="+mj-lt"/>
              <a:buAutoNum type="arabicPeriod"/>
              <a:tabLst>
                <a:tab pos="1143000" algn="l"/>
              </a:tabLst>
            </a:pPr>
            <a:r>
              <a:rPr lang="ro-RO" sz="1800" dirty="0">
                <a:solidFill>
                  <a:srgbClr val="002060"/>
                </a:solidFill>
                <a:latin typeface="Arial" pitchFamily="34" charset="0"/>
                <a:cs typeface="Arial" pitchFamily="34" charset="0"/>
              </a:rPr>
              <a:t>Elaborarea </a:t>
            </a:r>
            <a:r>
              <a:rPr lang="ro-RO" sz="1800" dirty="0">
                <a:solidFill>
                  <a:srgbClr val="002060"/>
                </a:solidFill>
                <a:latin typeface="Arial" pitchFamily="34" charset="0"/>
                <a:cs typeface="Arial" pitchFamily="34" charset="0"/>
              </a:rPr>
              <a:t>pachetului investițional </a:t>
            </a:r>
            <a:r>
              <a:rPr lang="ro-RO" sz="1800" dirty="0">
                <a:solidFill>
                  <a:srgbClr val="002060"/>
                </a:solidFill>
                <a:latin typeface="Arial" pitchFamily="34" charset="0"/>
                <a:cs typeface="Arial" pitchFamily="34" charset="0"/>
              </a:rPr>
              <a:t>regional/local.</a:t>
            </a:r>
            <a:endParaRPr lang="en-US" sz="1800" dirty="0">
              <a:solidFill>
                <a:srgbClr val="002060"/>
              </a:solidFill>
              <a:latin typeface="Arial" pitchFamily="34" charset="0"/>
              <a:cs typeface="Arial" pitchFamily="34" charset="0"/>
            </a:endParaRPr>
          </a:p>
          <a:p>
            <a:pPr marL="467916" indent="-467916" algn="just">
              <a:lnSpc>
                <a:spcPct val="150000"/>
              </a:lnSpc>
              <a:buClr>
                <a:srgbClr val="002060"/>
              </a:buClr>
              <a:buSzPct val="100000"/>
              <a:buFont typeface="+mj-lt"/>
              <a:buAutoNum type="arabicPeriod"/>
              <a:tabLst>
                <a:tab pos="1143000" algn="l"/>
              </a:tabLst>
            </a:pPr>
            <a:r>
              <a:rPr lang="ro-RO" sz="1800" dirty="0">
                <a:solidFill>
                  <a:srgbClr val="002060"/>
                </a:solidFill>
                <a:latin typeface="Arial" pitchFamily="34" charset="0"/>
                <a:cs typeface="Arial" pitchFamily="34" charset="0"/>
              </a:rPr>
              <a:t>Crearea </a:t>
            </a:r>
            <a:r>
              <a:rPr lang="ro-RO" sz="1800" dirty="0">
                <a:solidFill>
                  <a:srgbClr val="002060"/>
                </a:solidFill>
                <a:latin typeface="Arial" pitchFamily="34" charset="0"/>
                <a:cs typeface="Arial" pitchFamily="34" charset="0"/>
              </a:rPr>
              <a:t>și promovarea brandului regional </a:t>
            </a:r>
            <a:r>
              <a:rPr lang="ro-RO" sz="1800" dirty="0">
                <a:solidFill>
                  <a:srgbClr val="002060"/>
                </a:solidFill>
                <a:latin typeface="Arial" pitchFamily="34" charset="0"/>
                <a:cs typeface="Arial" pitchFamily="34" charset="0"/>
              </a:rPr>
              <a:t>(</a:t>
            </a:r>
            <a:r>
              <a:rPr lang="ro-RO" sz="1800" i="1" dirty="0">
                <a:solidFill>
                  <a:srgbClr val="002060"/>
                </a:solidFill>
                <a:latin typeface="Arial" pitchFamily="34" charset="0"/>
                <a:cs typeface="Arial" pitchFamily="34" charset="0"/>
              </a:rPr>
              <a:t>e</a:t>
            </a:r>
            <a:r>
              <a:rPr lang="de-DE" sz="1800" i="1" dirty="0">
                <a:solidFill>
                  <a:srgbClr val="002060"/>
                </a:solidFill>
                <a:latin typeface="Arial" pitchFamily="34" charset="0"/>
                <a:cs typeface="Arial" pitchFamily="34" charset="0"/>
              </a:rPr>
              <a:t>laborarea  </a:t>
            </a:r>
            <a:r>
              <a:rPr lang="de-DE" sz="1800" i="1" dirty="0">
                <a:solidFill>
                  <a:srgbClr val="002060"/>
                </a:solidFill>
                <a:latin typeface="Arial" pitchFamily="34" charset="0"/>
                <a:cs typeface="Arial" pitchFamily="34" charset="0"/>
              </a:rPr>
              <a:t>Strategiei de marketing pentru Regiunea de Dezvoltare </a:t>
            </a:r>
            <a:r>
              <a:rPr lang="de-DE" sz="1800" i="1" dirty="0">
                <a:solidFill>
                  <a:srgbClr val="002060"/>
                </a:solidFill>
                <a:latin typeface="Arial" pitchFamily="34" charset="0"/>
                <a:cs typeface="Arial" pitchFamily="34" charset="0"/>
              </a:rPr>
              <a:t>Nord</a:t>
            </a:r>
            <a:r>
              <a:rPr lang="x-none" sz="1800" i="1" dirty="0">
                <a:solidFill>
                  <a:srgbClr val="002060"/>
                </a:solidFill>
                <a:latin typeface="Arial" pitchFamily="34" charset="0"/>
                <a:cs typeface="Arial" pitchFamily="34" charset="0"/>
              </a:rPr>
              <a:t>;</a:t>
            </a:r>
            <a:r>
              <a:rPr lang="de-DE" sz="1800" i="1" dirty="0">
                <a:solidFill>
                  <a:srgbClr val="002060"/>
                </a:solidFill>
                <a:latin typeface="Arial" pitchFamily="34" charset="0"/>
                <a:cs typeface="Arial" pitchFamily="34" charset="0"/>
              </a:rPr>
              <a:t> </a:t>
            </a:r>
            <a:r>
              <a:rPr lang="x-none" sz="1800" i="1" dirty="0">
                <a:solidFill>
                  <a:srgbClr val="002060"/>
                </a:solidFill>
                <a:latin typeface="Arial" pitchFamily="34" charset="0"/>
                <a:cs typeface="Arial" pitchFamily="34" charset="0"/>
              </a:rPr>
              <a:t>crearea</a:t>
            </a:r>
            <a:r>
              <a:rPr lang="x-none" sz="1800" i="1" dirty="0">
                <a:solidFill>
                  <a:srgbClr val="002060"/>
                </a:solidFill>
                <a:latin typeface="Arial" pitchFamily="34" charset="0"/>
                <a:cs typeface="Arial" pitchFamily="34" charset="0"/>
              </a:rPr>
              <a:t>, </a:t>
            </a:r>
            <a:r>
              <a:rPr lang="x-none" sz="1800" i="1" dirty="0">
                <a:solidFill>
                  <a:srgbClr val="002060"/>
                </a:solidFill>
                <a:latin typeface="Arial" pitchFamily="34" charset="0"/>
                <a:cs typeface="Arial" pitchFamily="34" charset="0"/>
              </a:rPr>
              <a:t>înregistrarea </a:t>
            </a:r>
            <a:r>
              <a:rPr lang="x-none" sz="1800" i="1" dirty="0">
                <a:solidFill>
                  <a:srgbClr val="002060"/>
                </a:solidFill>
                <a:latin typeface="Arial" pitchFamily="34" charset="0"/>
                <a:cs typeface="Arial" pitchFamily="34" charset="0"/>
              </a:rPr>
              <a:t>și promovarea brandului </a:t>
            </a:r>
            <a:r>
              <a:rPr lang="x-none" sz="1800" i="1" dirty="0">
                <a:solidFill>
                  <a:srgbClr val="002060"/>
                </a:solidFill>
                <a:latin typeface="Arial" pitchFamily="34" charset="0"/>
                <a:cs typeface="Arial" pitchFamily="34" charset="0"/>
              </a:rPr>
              <a:t>regional; e</a:t>
            </a:r>
            <a:r>
              <a:rPr lang="de-DE" sz="1800" i="1" dirty="0">
                <a:solidFill>
                  <a:srgbClr val="002060"/>
                </a:solidFill>
                <a:latin typeface="Arial" pitchFamily="34" charset="0"/>
                <a:cs typeface="Arial" pitchFamily="34" charset="0"/>
              </a:rPr>
              <a:t>laborarea </a:t>
            </a:r>
            <a:r>
              <a:rPr lang="de-DE" sz="1800" i="1" dirty="0">
                <a:solidFill>
                  <a:srgbClr val="002060"/>
                </a:solidFill>
                <a:latin typeface="Arial" pitchFamily="34" charset="0"/>
                <a:cs typeface="Arial" pitchFamily="34" charset="0"/>
              </a:rPr>
              <a:t>setului de materiale promoționale (broşuri, postere şi cataloage</a:t>
            </a:r>
            <a:r>
              <a:rPr lang="de-DE" sz="1800" dirty="0">
                <a:solidFill>
                  <a:srgbClr val="002060"/>
                </a:solidFill>
                <a:latin typeface="Arial" pitchFamily="34" charset="0"/>
                <a:cs typeface="Arial" pitchFamily="34" charset="0"/>
              </a:rPr>
              <a:t>)</a:t>
            </a:r>
            <a:r>
              <a:rPr lang="x-none" sz="1800" dirty="0">
                <a:solidFill>
                  <a:srgbClr val="002060"/>
                </a:solidFill>
                <a:latin typeface="Arial" pitchFamily="34" charset="0"/>
                <a:cs typeface="Arial" pitchFamily="34" charset="0"/>
              </a:rPr>
              <a:t>). </a:t>
            </a:r>
            <a:endParaRPr lang="en-US" sz="1800" dirty="0">
              <a:solidFill>
                <a:srgbClr val="002060"/>
              </a:solidFill>
              <a:latin typeface="Arial" pitchFamily="34" charset="0"/>
              <a:cs typeface="Arial" pitchFamily="34" charset="0"/>
            </a:endParaRPr>
          </a:p>
          <a:p>
            <a:pPr marL="467916" indent="-467916" algn="just">
              <a:lnSpc>
                <a:spcPct val="150000"/>
              </a:lnSpc>
              <a:buClr>
                <a:srgbClr val="002060"/>
              </a:buClr>
              <a:buSzPct val="100000"/>
              <a:buFont typeface="+mj-lt"/>
              <a:buAutoNum type="arabicPeriod"/>
              <a:tabLst>
                <a:tab pos="1143000" algn="l"/>
              </a:tabLst>
            </a:pPr>
            <a:r>
              <a:rPr lang="ro-RO" sz="1800" dirty="0">
                <a:solidFill>
                  <a:srgbClr val="002060"/>
                </a:solidFill>
                <a:latin typeface="Arial" pitchFamily="34" charset="0"/>
                <a:cs typeface="Arial" pitchFamily="34" charset="0"/>
              </a:rPr>
              <a:t>Organizarea </a:t>
            </a:r>
            <a:r>
              <a:rPr lang="ro-RO" sz="1800" dirty="0">
                <a:solidFill>
                  <a:srgbClr val="002060"/>
                </a:solidFill>
                <a:latin typeface="Arial" pitchFamily="34" charset="0"/>
                <a:cs typeface="Arial" pitchFamily="34" charset="0"/>
              </a:rPr>
              <a:t>diverselor activități de promovare: forumuri economice, festivaluri specializate, conferințe internaționale, </a:t>
            </a:r>
            <a:r>
              <a:rPr lang="ro-RO" sz="1800" dirty="0">
                <a:solidFill>
                  <a:srgbClr val="002060"/>
                </a:solidFill>
                <a:latin typeface="Arial" pitchFamily="34" charset="0"/>
                <a:cs typeface="Arial" pitchFamily="34" charset="0"/>
              </a:rPr>
              <a:t>etc</a:t>
            </a:r>
            <a:r>
              <a:rPr lang="ro-RO" sz="1800" dirty="0">
                <a:solidFill>
                  <a:srgbClr val="002060"/>
                </a:solidFill>
                <a:latin typeface="Arial" pitchFamily="34" charset="0"/>
                <a:cs typeface="Arial" pitchFamily="34" charset="0"/>
              </a:rPr>
              <a:t>.</a:t>
            </a:r>
            <a:endParaRPr lang="en-US" sz="1800" dirty="0">
              <a:solidFill>
                <a:srgbClr val="002060"/>
              </a:solidFill>
              <a:latin typeface="Arial" pitchFamily="34" charset="0"/>
              <a:cs typeface="Arial" pitchFamily="34" charset="0"/>
            </a:endParaRPr>
          </a:p>
          <a:p>
            <a:pPr marL="467916" indent="-467916">
              <a:buClr>
                <a:srgbClr val="002060"/>
              </a:buClr>
              <a:buSzPct val="71000"/>
              <a:buFont typeface="+mj-lt"/>
              <a:buAutoNum type="arabicPeriod"/>
            </a:pPr>
            <a:endParaRPr lang="en-US" sz="1800" dirty="0">
              <a:solidFill>
                <a:srgbClr val="002060"/>
              </a:solidFill>
              <a:latin typeface="Arial" pitchFamily="34" charset="0"/>
              <a:cs typeface="Arial" pitchFamily="34" charset="0"/>
            </a:endParaRPr>
          </a:p>
        </p:txBody>
      </p:sp>
      <p:sp>
        <p:nvSpPr>
          <p:cNvPr id="2" name="Title 1"/>
          <p:cNvSpPr>
            <a:spLocks noGrp="1"/>
          </p:cNvSpPr>
          <p:nvPr>
            <p:ph type="title"/>
          </p:nvPr>
        </p:nvSpPr>
        <p:spPr>
          <a:xfrm>
            <a:off x="488373" y="1532659"/>
            <a:ext cx="8343900" cy="481337"/>
          </a:xfrm>
        </p:spPr>
        <p:txBody>
          <a:bodyPr>
            <a:normAutofit fontScale="90000"/>
          </a:bodyPr>
          <a:lstStyle/>
          <a:p>
            <a:pPr algn="r"/>
            <a:r>
              <a:rPr lang="en-US" sz="1800" dirty="0">
                <a:solidFill>
                  <a:srgbClr val="002060"/>
                </a:solidFill>
                <a:effectLst/>
                <a:latin typeface="Arial" panose="020B0604020202020204" pitchFamily="34" charset="0"/>
                <a:cs typeface="Arial" panose="020B0604020202020204" pitchFamily="34" charset="0"/>
              </a:rPr>
              <a:t/>
            </a:r>
            <a:br>
              <a:rPr lang="en-US" sz="1800" dirty="0">
                <a:solidFill>
                  <a:srgbClr val="002060"/>
                </a:solidFill>
                <a:effectLst/>
                <a:latin typeface="Arial" panose="020B0604020202020204" pitchFamily="34" charset="0"/>
                <a:cs typeface="Arial" panose="020B0604020202020204" pitchFamily="34" charset="0"/>
              </a:rPr>
            </a:br>
            <a:r>
              <a:rPr lang="en-US" sz="1800" u="sng" dirty="0">
                <a:solidFill>
                  <a:srgbClr val="002060"/>
                </a:solidFill>
                <a:effectLst/>
                <a:latin typeface="Arial" panose="020B0604020202020204" pitchFamily="34" charset="0"/>
                <a:cs typeface="Arial" panose="020B0604020202020204" pitchFamily="34" charset="0"/>
              </a:rPr>
              <a:t>OBIECTIV 3.</a:t>
            </a:r>
            <a:r>
              <a:rPr lang="ro-RO" sz="1800" u="sng" dirty="0">
                <a:solidFill>
                  <a:srgbClr val="002060"/>
                </a:solidFill>
                <a:effectLst/>
                <a:latin typeface="Arial" pitchFamily="34" charset="0"/>
                <a:cs typeface="Arial" pitchFamily="34" charset="0"/>
              </a:rPr>
              <a:t> Promovarea potențialului economic și investițional în regiune </a:t>
            </a:r>
            <a:r>
              <a:rPr lang="en-US" sz="1800" u="sng" dirty="0">
                <a:solidFill>
                  <a:srgbClr val="002060"/>
                </a:solidFill>
                <a:effectLst/>
                <a:latin typeface="Arial" pitchFamily="34" charset="0"/>
                <a:cs typeface="Arial" pitchFamily="34" charset="0"/>
              </a:rPr>
              <a:t/>
            </a:r>
            <a:br>
              <a:rPr lang="en-US" sz="1800" u="sng" dirty="0">
                <a:solidFill>
                  <a:srgbClr val="002060"/>
                </a:solidFill>
                <a:effectLst/>
                <a:latin typeface="Arial" pitchFamily="34" charset="0"/>
                <a:cs typeface="Arial" pitchFamily="34" charset="0"/>
              </a:rPr>
            </a:br>
            <a:endParaRPr lang="en-US" sz="1800" u="sng" dirty="0">
              <a:solidFill>
                <a:srgbClr val="002060"/>
              </a:solidFill>
              <a:effectLst/>
              <a:latin typeface="Arial" pitchFamily="34" charset="0"/>
              <a:cs typeface="Arial"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2043113" cy="407194"/>
          </a:xfrm>
          <a:prstGeom prst="rect">
            <a:avLst/>
          </a:prstGeom>
          <a:noFill/>
        </p:spPr>
      </p:pic>
    </p:spTree>
    <p:extLst>
      <p:ext uri="{BB962C8B-B14F-4D97-AF65-F5344CB8AC3E}">
        <p14:creationId xmlns:p14="http://schemas.microsoft.com/office/powerpoint/2010/main" val="2265846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43178"/>
            <a:ext cx="8229600" cy="3592451"/>
          </a:xfrm>
        </p:spPr>
        <p:txBody>
          <a:bodyPr>
            <a:normAutofit fontScale="47500" lnSpcReduction="20000"/>
          </a:bodyPr>
          <a:lstStyle/>
          <a:p>
            <a:pPr marL="332185" indent="-250031" algn="just">
              <a:buClr>
                <a:srgbClr val="002060"/>
              </a:buClr>
              <a:buSzPct val="100000"/>
              <a:buFont typeface="Wingdings" panose="05000000000000000000" pitchFamily="2" charset="2"/>
              <a:buChar char="q"/>
            </a:pPr>
            <a:r>
              <a:rPr lang="ro-RO" sz="2850" dirty="0">
                <a:solidFill>
                  <a:srgbClr val="002060"/>
                </a:solidFill>
                <a:latin typeface="Arial" panose="020B0604020202020204" pitchFamily="34" charset="0"/>
                <a:cs typeface="Arial" panose="020B0604020202020204" pitchFamily="34" charset="0"/>
              </a:rPr>
              <a:t>Fondul Național pentru Dezvoltare Regională (FNDR</a:t>
            </a:r>
            <a:r>
              <a:rPr lang="ro-RO" sz="2850" dirty="0">
                <a:solidFill>
                  <a:srgbClr val="002060"/>
                </a:solidFill>
                <a:latin typeface="Arial" panose="020B0604020202020204" pitchFamily="34" charset="0"/>
                <a:cs typeface="Arial" panose="020B0604020202020204" pitchFamily="34" charset="0"/>
              </a:rPr>
              <a:t>)</a:t>
            </a:r>
          </a:p>
          <a:p>
            <a:pPr marL="277415" indent="0" algn="just">
              <a:buNone/>
            </a:pPr>
            <a:endParaRPr lang="en-US" sz="2850" dirty="0">
              <a:solidFill>
                <a:srgbClr val="002060"/>
              </a:solidFill>
              <a:latin typeface="Arial" panose="020B0604020202020204" pitchFamily="34" charset="0"/>
              <a:cs typeface="Arial" panose="020B0604020202020204" pitchFamily="34" charset="0"/>
            </a:endParaRPr>
          </a:p>
          <a:p>
            <a:pPr marL="332185" indent="-250031" algn="just">
              <a:buClr>
                <a:srgbClr val="002060"/>
              </a:buClr>
              <a:buSzPct val="100000"/>
              <a:buFont typeface="Wingdings" panose="05000000000000000000" pitchFamily="2" charset="2"/>
              <a:buChar char="q"/>
            </a:pPr>
            <a:r>
              <a:rPr lang="en-US" sz="2850" dirty="0">
                <a:solidFill>
                  <a:srgbClr val="002060"/>
                </a:solidFill>
                <a:latin typeface="Arial" panose="020B0604020202020204" pitchFamily="34" charset="0"/>
                <a:cs typeface="Arial" panose="020B0604020202020204" pitchFamily="34" charset="0"/>
              </a:rPr>
              <a:t>P</a:t>
            </a:r>
            <a:r>
              <a:rPr lang="ro-RO" sz="2850" dirty="0" err="1">
                <a:solidFill>
                  <a:srgbClr val="002060"/>
                </a:solidFill>
                <a:latin typeface="Arial" panose="020B0604020202020204" pitchFamily="34" charset="0"/>
                <a:cs typeface="Arial" panose="020B0604020202020204" pitchFamily="34" charset="0"/>
              </a:rPr>
              <a:t>rograme</a:t>
            </a:r>
            <a:r>
              <a:rPr lang="ro-RO" sz="2850" dirty="0">
                <a:solidFill>
                  <a:srgbClr val="002060"/>
                </a:solidFill>
                <a:latin typeface="Arial" panose="020B0604020202020204" pitchFamily="34" charset="0"/>
                <a:cs typeface="Arial" panose="020B0604020202020204" pitchFamily="34" charset="0"/>
              </a:rPr>
              <a:t> </a:t>
            </a:r>
            <a:r>
              <a:rPr lang="ro-RO" sz="2850" dirty="0">
                <a:solidFill>
                  <a:srgbClr val="002060"/>
                </a:solidFill>
                <a:latin typeface="Arial" panose="020B0604020202020204" pitchFamily="34" charset="0"/>
                <a:cs typeface="Arial" panose="020B0604020202020204" pitchFamily="34" charset="0"/>
              </a:rPr>
              <a:t>de stat, disponibile pentru sprijinirea dezvoltării domeniului </a:t>
            </a:r>
            <a:r>
              <a:rPr lang="ro-RO" sz="2850" dirty="0">
                <a:solidFill>
                  <a:srgbClr val="002060"/>
                </a:solidFill>
                <a:latin typeface="Arial" panose="020B0604020202020204" pitchFamily="34" charset="0"/>
                <a:cs typeface="Arial" panose="020B0604020202020204" pitchFamily="34" charset="0"/>
              </a:rPr>
              <a:t>IMM: </a:t>
            </a:r>
            <a:r>
              <a:rPr lang="ro-RO" sz="2850" i="1" dirty="0">
                <a:solidFill>
                  <a:srgbClr val="002060"/>
                </a:solidFill>
                <a:latin typeface="Arial" panose="020B0604020202020204" pitchFamily="34" charset="0"/>
                <a:cs typeface="Arial" panose="020B0604020202020204" pitchFamily="34" charset="0"/>
              </a:rPr>
              <a:t>Programul </a:t>
            </a:r>
            <a:r>
              <a:rPr lang="ro-RO" sz="2850" i="1" dirty="0">
                <a:solidFill>
                  <a:srgbClr val="002060"/>
                </a:solidFill>
                <a:latin typeface="Arial" panose="020B0604020202020204" pitchFamily="34" charset="0"/>
                <a:cs typeface="Arial" panose="020B0604020202020204" pitchFamily="34" charset="0"/>
              </a:rPr>
              <a:t>National de Abilitare Economică a Tinerilor (PNAET), Programul-pilot de atragere a remitențelor în economie (PARE 1+1), Programul rural de reziliență </a:t>
            </a:r>
            <a:r>
              <a:rPr lang="ro-RO" sz="2850" i="1" dirty="0" err="1">
                <a:solidFill>
                  <a:srgbClr val="002060"/>
                </a:solidFill>
                <a:latin typeface="Arial" panose="020B0604020202020204" pitchFamily="34" charset="0"/>
                <a:cs typeface="Arial" panose="020B0604020202020204" pitchFamily="34" charset="0"/>
              </a:rPr>
              <a:t>economico</a:t>
            </a:r>
            <a:r>
              <a:rPr lang="ro-RO" sz="2850" i="1" dirty="0">
                <a:solidFill>
                  <a:srgbClr val="002060"/>
                </a:solidFill>
                <a:latin typeface="Arial" panose="020B0604020202020204" pitchFamily="34" charset="0"/>
                <a:cs typeface="Arial" panose="020B0604020202020204" pitchFamily="34" charset="0"/>
              </a:rPr>
              <a:t>-climatică incluzivă (IFAD-VI</a:t>
            </a:r>
            <a:r>
              <a:rPr lang="en-US" sz="2850" i="1" dirty="0">
                <a:solidFill>
                  <a:srgbClr val="002060"/>
                </a:solidFill>
                <a:latin typeface="Arial" panose="020B0604020202020204" pitchFamily="34" charset="0"/>
                <a:cs typeface="Arial" panose="020B0604020202020204" pitchFamily="34" charset="0"/>
              </a:rPr>
              <a:t>)- </a:t>
            </a:r>
            <a:r>
              <a:rPr lang="en-US" sz="2850" i="1" dirty="0" err="1">
                <a:solidFill>
                  <a:srgbClr val="002060"/>
                </a:solidFill>
                <a:latin typeface="Arial" panose="020B0604020202020204" pitchFamily="34" charset="0"/>
                <a:cs typeface="Arial" panose="020B0604020202020204" pitchFamily="34" charset="0"/>
              </a:rPr>
              <a:t>pentru</a:t>
            </a:r>
            <a:r>
              <a:rPr lang="en-US" sz="2850" i="1" dirty="0">
                <a:solidFill>
                  <a:srgbClr val="002060"/>
                </a:solidFill>
                <a:latin typeface="Arial" panose="020B0604020202020204" pitchFamily="34" charset="0"/>
                <a:cs typeface="Arial" panose="020B0604020202020204" pitchFamily="34" charset="0"/>
              </a:rPr>
              <a:t> </a:t>
            </a:r>
            <a:r>
              <a:rPr lang="en-US" sz="2850" i="1" dirty="0">
                <a:solidFill>
                  <a:srgbClr val="002060"/>
                </a:solidFill>
                <a:latin typeface="Arial" panose="020B0604020202020204" pitchFamily="34" charset="0"/>
                <a:cs typeface="Arial" panose="020B0604020202020204" pitchFamily="34" charset="0"/>
              </a:rPr>
              <a:t>IMM</a:t>
            </a:r>
            <a:r>
              <a:rPr lang="ro-MD" sz="2850" i="1" dirty="0">
                <a:solidFill>
                  <a:srgbClr val="002060"/>
                </a:solidFill>
                <a:latin typeface="Arial" panose="020B0604020202020204" pitchFamily="34" charset="0"/>
                <a:cs typeface="Arial" panose="020B0604020202020204" pitchFamily="34" charset="0"/>
              </a:rPr>
              <a:t>, </a:t>
            </a:r>
            <a:r>
              <a:rPr lang="ro-RO" sz="2850" i="1" dirty="0">
                <a:solidFill>
                  <a:srgbClr val="002060"/>
                </a:solidFill>
                <a:latin typeface="Arial" panose="020B0604020202020204" pitchFamily="34" charset="0"/>
                <a:cs typeface="Arial" panose="020B0604020202020204" pitchFamily="34" charset="0"/>
              </a:rPr>
              <a:t>Proiectul ameliorarea </a:t>
            </a:r>
            <a:r>
              <a:rPr lang="ro-RO" sz="2850" i="1" dirty="0">
                <a:solidFill>
                  <a:srgbClr val="002060"/>
                </a:solidFill>
                <a:latin typeface="Arial" panose="020B0604020202020204" pitchFamily="34" charset="0"/>
                <a:cs typeface="Arial" panose="020B0604020202020204" pitchFamily="34" charset="0"/>
              </a:rPr>
              <a:t>competitivității: PAC-2</a:t>
            </a:r>
            <a:r>
              <a:rPr lang="en-US" sz="2850" dirty="0">
                <a:solidFill>
                  <a:srgbClr val="002060"/>
                </a:solidFill>
                <a:latin typeface="Arial" panose="020B0604020202020204" pitchFamily="34" charset="0"/>
                <a:cs typeface="Arial" panose="020B0604020202020204" pitchFamily="34" charset="0"/>
              </a:rPr>
              <a:t>.</a:t>
            </a:r>
            <a:endParaRPr lang="x-none" sz="2850" dirty="0">
              <a:solidFill>
                <a:srgbClr val="002060"/>
              </a:solidFill>
              <a:latin typeface="Arial" panose="020B0604020202020204" pitchFamily="34" charset="0"/>
              <a:cs typeface="Arial" panose="020B0604020202020204" pitchFamily="34" charset="0"/>
            </a:endParaRPr>
          </a:p>
          <a:p>
            <a:pPr marL="82154" indent="0" algn="just">
              <a:buClr>
                <a:srgbClr val="002060"/>
              </a:buClr>
              <a:buSzPct val="100000"/>
              <a:buNone/>
            </a:pPr>
            <a:endParaRPr lang="en-US" sz="2850" dirty="0">
              <a:solidFill>
                <a:srgbClr val="002060"/>
              </a:solidFill>
              <a:latin typeface="Arial" panose="020B0604020202020204" pitchFamily="34" charset="0"/>
              <a:cs typeface="Arial" panose="020B0604020202020204" pitchFamily="34" charset="0"/>
            </a:endParaRPr>
          </a:p>
          <a:p>
            <a:pPr marL="332185" indent="-250031" algn="just">
              <a:buClr>
                <a:srgbClr val="002060"/>
              </a:buClr>
              <a:buSzPct val="100000"/>
              <a:buFont typeface="Wingdings" panose="05000000000000000000" pitchFamily="2" charset="2"/>
              <a:buChar char="q"/>
            </a:pPr>
            <a:r>
              <a:rPr lang="en-US" sz="2850" dirty="0">
                <a:solidFill>
                  <a:srgbClr val="002060"/>
                </a:solidFill>
                <a:latin typeface="Arial" panose="020B0604020202020204" pitchFamily="34" charset="0"/>
                <a:cs typeface="Arial" panose="020B0604020202020204" pitchFamily="34" charset="0"/>
              </a:rPr>
              <a:t>A</a:t>
            </a:r>
            <a:r>
              <a:rPr lang="ro-RO" sz="2850" dirty="0" err="1">
                <a:solidFill>
                  <a:srgbClr val="002060"/>
                </a:solidFill>
                <a:latin typeface="Arial" panose="020B0604020202020204" pitchFamily="34" charset="0"/>
                <a:cs typeface="Arial" panose="020B0604020202020204" pitchFamily="34" charset="0"/>
              </a:rPr>
              <a:t>sistența</a:t>
            </a:r>
            <a:r>
              <a:rPr lang="ro-RO" sz="2850" dirty="0">
                <a:solidFill>
                  <a:srgbClr val="002060"/>
                </a:solidFill>
                <a:latin typeface="Arial" panose="020B0604020202020204" pitchFamily="34" charset="0"/>
                <a:cs typeface="Arial" panose="020B0604020202020204" pitchFamily="34" charset="0"/>
              </a:rPr>
              <a:t> </a:t>
            </a:r>
            <a:r>
              <a:rPr lang="ro-RO" sz="2850" dirty="0">
                <a:solidFill>
                  <a:srgbClr val="002060"/>
                </a:solidFill>
                <a:latin typeface="Arial" panose="020B0604020202020204" pitchFamily="34" charset="0"/>
                <a:cs typeface="Arial" panose="020B0604020202020204" pitchFamily="34" charset="0"/>
              </a:rPr>
              <a:t>acordată de partenerii de dezvoltare internaționali, atât prin programele de cooperare cu Guvernul Republicii Moldova, cât </a:t>
            </a:r>
            <a:r>
              <a:rPr lang="ro-RO" sz="2850" dirty="0" err="1">
                <a:solidFill>
                  <a:srgbClr val="002060"/>
                </a:solidFill>
                <a:latin typeface="Arial" panose="020B0604020202020204" pitchFamily="34" charset="0"/>
                <a:cs typeface="Arial" panose="020B0604020202020204" pitchFamily="34" charset="0"/>
              </a:rPr>
              <a:t>şi</a:t>
            </a:r>
            <a:r>
              <a:rPr lang="ro-RO" sz="2850" dirty="0">
                <a:solidFill>
                  <a:srgbClr val="002060"/>
                </a:solidFill>
                <a:latin typeface="Arial" panose="020B0604020202020204" pitchFamily="34" charset="0"/>
                <a:cs typeface="Arial" panose="020B0604020202020204" pitchFamily="34" charset="0"/>
              </a:rPr>
              <a:t> prin programe disponibile autorităților regionale </a:t>
            </a:r>
            <a:r>
              <a:rPr lang="ro-RO" sz="2850" dirty="0" err="1">
                <a:solidFill>
                  <a:srgbClr val="002060"/>
                </a:solidFill>
                <a:latin typeface="Arial" panose="020B0604020202020204" pitchFamily="34" charset="0"/>
                <a:cs typeface="Arial" panose="020B0604020202020204" pitchFamily="34" charset="0"/>
              </a:rPr>
              <a:t>şi</a:t>
            </a:r>
            <a:r>
              <a:rPr lang="ro-RO" sz="2850" dirty="0">
                <a:solidFill>
                  <a:srgbClr val="002060"/>
                </a:solidFill>
                <a:latin typeface="Arial" panose="020B0604020202020204" pitchFamily="34" charset="0"/>
                <a:cs typeface="Arial" panose="020B0604020202020204" pitchFamily="34" charset="0"/>
              </a:rPr>
              <a:t> </a:t>
            </a:r>
            <a:r>
              <a:rPr lang="ro-RO" sz="2850" dirty="0">
                <a:solidFill>
                  <a:srgbClr val="002060"/>
                </a:solidFill>
                <a:latin typeface="Arial" panose="020B0604020202020204" pitchFamily="34" charset="0"/>
                <a:cs typeface="Arial" panose="020B0604020202020204" pitchFamily="34" charset="0"/>
              </a:rPr>
              <a:t>locale</a:t>
            </a:r>
          </a:p>
          <a:p>
            <a:pPr marL="82154" indent="0" algn="just">
              <a:buClr>
                <a:srgbClr val="002060"/>
              </a:buClr>
              <a:buSzPct val="100000"/>
              <a:buNone/>
            </a:pPr>
            <a:endParaRPr lang="en-US" sz="2850" dirty="0">
              <a:solidFill>
                <a:srgbClr val="002060"/>
              </a:solidFill>
              <a:latin typeface="Arial" panose="020B0604020202020204" pitchFamily="34" charset="0"/>
              <a:cs typeface="Arial" panose="020B0604020202020204" pitchFamily="34" charset="0"/>
            </a:endParaRPr>
          </a:p>
          <a:p>
            <a:pPr marL="332185" indent="-250031" algn="just">
              <a:buClr>
                <a:srgbClr val="002060"/>
              </a:buClr>
              <a:buSzPct val="100000"/>
              <a:buFont typeface="Wingdings" panose="05000000000000000000" pitchFamily="2" charset="2"/>
              <a:buChar char="q"/>
            </a:pPr>
            <a:r>
              <a:rPr lang="en-US" sz="2850" dirty="0">
                <a:solidFill>
                  <a:srgbClr val="002060"/>
                </a:solidFill>
                <a:latin typeface="Arial" panose="020B0604020202020204" pitchFamily="34" charset="0"/>
                <a:cs typeface="Arial" panose="020B0604020202020204" pitchFamily="34" charset="0"/>
              </a:rPr>
              <a:t>F</a:t>
            </a:r>
            <a:r>
              <a:rPr lang="ro-RO" sz="2850" dirty="0" err="1">
                <a:solidFill>
                  <a:srgbClr val="002060"/>
                </a:solidFill>
                <a:latin typeface="Arial" panose="020B0604020202020204" pitchFamily="34" charset="0"/>
                <a:cs typeface="Arial" panose="020B0604020202020204" pitchFamily="34" charset="0"/>
              </a:rPr>
              <a:t>onduri</a:t>
            </a:r>
            <a:r>
              <a:rPr lang="ro-RO" sz="2850" dirty="0">
                <a:solidFill>
                  <a:srgbClr val="002060"/>
                </a:solidFill>
                <a:latin typeface="Arial" panose="020B0604020202020204" pitchFamily="34" charset="0"/>
                <a:cs typeface="Arial" panose="020B0604020202020204" pitchFamily="34" charset="0"/>
              </a:rPr>
              <a:t> </a:t>
            </a:r>
            <a:r>
              <a:rPr lang="ro-RO" sz="2850" dirty="0">
                <a:solidFill>
                  <a:srgbClr val="002060"/>
                </a:solidFill>
                <a:latin typeface="Arial" panose="020B0604020202020204" pitchFamily="34" charset="0"/>
                <a:cs typeface="Arial" panose="020B0604020202020204" pitchFamily="34" charset="0"/>
              </a:rPr>
              <a:t>din programele de dezvoltare ale UE </a:t>
            </a:r>
            <a:r>
              <a:rPr lang="ro-RO" sz="2850" dirty="0">
                <a:solidFill>
                  <a:srgbClr val="002060"/>
                </a:solidFill>
                <a:latin typeface="Arial" panose="020B0604020202020204" pitchFamily="34" charset="0"/>
                <a:cs typeface="Arial" panose="020B0604020202020204" pitchFamily="34" charset="0"/>
              </a:rPr>
              <a:t>cum </a:t>
            </a:r>
            <a:r>
              <a:rPr lang="ro-RO" sz="2850" dirty="0">
                <a:solidFill>
                  <a:srgbClr val="002060"/>
                </a:solidFill>
                <a:latin typeface="Arial" panose="020B0604020202020204" pitchFamily="34" charset="0"/>
                <a:cs typeface="Arial" panose="020B0604020202020204" pitchFamily="34" charset="0"/>
              </a:rPr>
              <a:t>ar fi: COSME, HORIZON 2020, proiecte transfrontaliere. Alte programe de finanțare sunt cele finanțate de USAID, PNUD, Misiunile diplomatice, precum </a:t>
            </a:r>
            <a:r>
              <a:rPr lang="ro-RO" sz="2850" dirty="0" err="1">
                <a:solidFill>
                  <a:srgbClr val="002060"/>
                </a:solidFill>
                <a:latin typeface="Arial" panose="020B0604020202020204" pitchFamily="34" charset="0"/>
                <a:cs typeface="Arial" panose="020B0604020202020204" pitchFamily="34" charset="0"/>
              </a:rPr>
              <a:t>şi</a:t>
            </a:r>
            <a:r>
              <a:rPr lang="ro-RO" sz="2850" dirty="0">
                <a:solidFill>
                  <a:srgbClr val="002060"/>
                </a:solidFill>
                <a:latin typeface="Arial" panose="020B0604020202020204" pitchFamily="34" charset="0"/>
                <a:cs typeface="Arial" panose="020B0604020202020204" pitchFamily="34" charset="0"/>
              </a:rPr>
              <a:t> liniile de creditare ale instituțiilor financiare internaționale/sau acordate în cadrul unor programe internaționale:  BERD, BM. </a:t>
            </a:r>
            <a:endParaRPr lang="ro-RO" sz="2850" dirty="0">
              <a:solidFill>
                <a:srgbClr val="002060"/>
              </a:solidFill>
              <a:latin typeface="Arial" panose="020B0604020202020204" pitchFamily="34" charset="0"/>
              <a:cs typeface="Arial" panose="020B0604020202020204" pitchFamily="34" charset="0"/>
            </a:endParaRPr>
          </a:p>
          <a:p>
            <a:pPr marL="332185" indent="0" algn="just">
              <a:buClr>
                <a:srgbClr val="002060"/>
              </a:buClr>
              <a:buSzPct val="100000"/>
              <a:buNone/>
            </a:pPr>
            <a:endParaRPr lang="ro-RO" sz="2850" dirty="0">
              <a:solidFill>
                <a:srgbClr val="002060"/>
              </a:solidFill>
              <a:latin typeface="Arial" panose="020B0604020202020204" pitchFamily="34" charset="0"/>
              <a:cs typeface="Arial" panose="020B0604020202020204" pitchFamily="34" charset="0"/>
            </a:endParaRPr>
          </a:p>
          <a:p>
            <a:pPr marL="332185" indent="0" algn="just">
              <a:buClr>
                <a:srgbClr val="002060"/>
              </a:buClr>
              <a:buSzPct val="100000"/>
              <a:buNone/>
            </a:pPr>
            <a:r>
              <a:rPr lang="ro-RO" sz="2850" dirty="0">
                <a:solidFill>
                  <a:srgbClr val="002060"/>
                </a:solidFill>
                <a:latin typeface="Arial" panose="020B0604020202020204" pitchFamily="34" charset="0"/>
                <a:cs typeface="Arial" panose="020B0604020202020204" pitchFamily="34" charset="0"/>
              </a:rPr>
              <a:t>Mai </a:t>
            </a:r>
            <a:r>
              <a:rPr lang="ro-RO" sz="2850" dirty="0">
                <a:solidFill>
                  <a:srgbClr val="002060"/>
                </a:solidFill>
                <a:latin typeface="Arial" panose="020B0604020202020204" pitchFamily="34" charset="0"/>
                <a:cs typeface="Arial" panose="020B0604020202020204" pitchFamily="34" charset="0"/>
              </a:rPr>
              <a:t>multă informație cu privire la posibilitățile de finanțare a afacerilor pot fi găsite la următorul link - </a:t>
            </a:r>
            <a:r>
              <a:rPr lang="ro-RO" sz="2850" u="sng" dirty="0">
                <a:solidFill>
                  <a:srgbClr val="002060"/>
                </a:solidFill>
                <a:latin typeface="Arial" panose="020B0604020202020204" pitchFamily="34" charset="0"/>
                <a:cs typeface="Arial" panose="020B0604020202020204" pitchFamily="34" charset="0"/>
              </a:rPr>
              <a:t>http://finantare.gov.md/</a:t>
            </a:r>
            <a:endParaRPr lang="en-US" sz="2850" dirty="0">
              <a:solidFill>
                <a:srgbClr val="002060"/>
              </a:solidFill>
              <a:latin typeface="Arial" panose="020B0604020202020204" pitchFamily="34" charset="0"/>
              <a:cs typeface="Arial" panose="020B0604020202020204" pitchFamily="34" charset="0"/>
            </a:endParaRPr>
          </a:p>
          <a:p>
            <a:pPr marL="82296" indent="0">
              <a:buClr>
                <a:srgbClr val="002060"/>
              </a:buClr>
              <a:buSzPct val="100000"/>
              <a:buNone/>
            </a:pPr>
            <a:endParaRPr lang="en-US" sz="2850" dirty="0">
              <a:solidFill>
                <a:srgbClr val="002060"/>
              </a:solidFill>
            </a:endParaRPr>
          </a:p>
          <a:p>
            <a:pPr marL="82296" indent="0">
              <a:buNone/>
            </a:pPr>
            <a:endParaRPr lang="en-US" dirty="0"/>
          </a:p>
        </p:txBody>
      </p:sp>
      <p:sp>
        <p:nvSpPr>
          <p:cNvPr id="3" name="Title 2"/>
          <p:cNvSpPr>
            <a:spLocks noGrp="1"/>
          </p:cNvSpPr>
          <p:nvPr>
            <p:ph type="title"/>
          </p:nvPr>
        </p:nvSpPr>
        <p:spPr>
          <a:xfrm>
            <a:off x="457200" y="1399673"/>
            <a:ext cx="8229600" cy="520805"/>
          </a:xfrm>
        </p:spPr>
        <p:txBody>
          <a:bodyPr>
            <a:normAutofit fontScale="90000"/>
          </a:bodyPr>
          <a:lstStyle/>
          <a:p>
            <a:pPr algn="r"/>
            <a:r>
              <a:rPr lang="ro-RO" sz="2025" u="sng" dirty="0">
                <a:solidFill>
                  <a:srgbClr val="002060"/>
                </a:solidFill>
                <a:effectLst/>
                <a:latin typeface="Arial" panose="020B0604020202020204" pitchFamily="34" charset="0"/>
                <a:cs typeface="Arial" panose="020B0604020202020204" pitchFamily="34" charset="0"/>
              </a:rPr>
              <a:t>Surse de </a:t>
            </a:r>
            <a:r>
              <a:rPr lang="ro-RO" sz="2025" u="sng" dirty="0" err="1">
                <a:solidFill>
                  <a:srgbClr val="002060"/>
                </a:solidFill>
                <a:effectLst/>
                <a:latin typeface="Arial" panose="020B0604020202020204" pitchFamily="34" charset="0"/>
                <a:cs typeface="Arial" panose="020B0604020202020204" pitchFamily="34" charset="0"/>
              </a:rPr>
              <a:t>finanţare</a:t>
            </a:r>
            <a:r>
              <a:rPr lang="ro-RO" sz="2025" u="sng" dirty="0">
                <a:solidFill>
                  <a:srgbClr val="002060"/>
                </a:solidFill>
                <a:effectLst/>
                <a:latin typeface="Arial" panose="020B0604020202020204" pitchFamily="34" charset="0"/>
                <a:cs typeface="Arial" panose="020B0604020202020204" pitchFamily="34" charset="0"/>
              </a:rPr>
              <a:t> existente </a:t>
            </a:r>
            <a:r>
              <a:rPr lang="en-US" dirty="0">
                <a:effectLst/>
              </a:rPr>
              <a:t/>
            </a:r>
            <a:br>
              <a:rPr lang="en-US" dirty="0">
                <a:effectLst/>
              </a:rPr>
            </a:br>
            <a:endParaRPr lang="en-US" dirty="0"/>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1929210" cy="384493"/>
          </a:xfrm>
          <a:prstGeom prst="rect">
            <a:avLst/>
          </a:prstGeom>
          <a:noFill/>
        </p:spPr>
      </p:pic>
    </p:spTree>
    <p:extLst>
      <p:ext uri="{BB962C8B-B14F-4D97-AF65-F5344CB8AC3E}">
        <p14:creationId xmlns:p14="http://schemas.microsoft.com/office/powerpoint/2010/main" val="1998914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82296" indent="0">
              <a:buNone/>
            </a:pPr>
            <a:r>
              <a:rPr lang="ro-RO" sz="1500" b="1" i="1" u="sng" dirty="0">
                <a:solidFill>
                  <a:srgbClr val="002060"/>
                </a:solidFill>
                <a:latin typeface="Arial" panose="020B0604020202020204" pitchFamily="34" charset="0"/>
                <a:cs typeface="Arial" panose="020B0604020202020204" pitchFamily="34" charset="0"/>
              </a:rPr>
              <a:t>De </a:t>
            </a:r>
            <a:r>
              <a:rPr lang="ro-RO" sz="1500" b="1" i="1" u="sng" dirty="0">
                <a:solidFill>
                  <a:srgbClr val="002060"/>
                </a:solidFill>
                <a:latin typeface="Arial" panose="020B0604020202020204" pitchFamily="34" charset="0"/>
                <a:cs typeface="Arial" panose="020B0604020202020204" pitchFamily="34" charset="0"/>
              </a:rPr>
              <a:t>ordin politic</a:t>
            </a:r>
            <a:endParaRPr lang="en-US" sz="1500" b="1" i="1" u="sng" dirty="0">
              <a:solidFill>
                <a:srgbClr val="002060"/>
              </a:solidFill>
              <a:latin typeface="Arial" panose="020B0604020202020204" pitchFamily="34" charset="0"/>
              <a:cs typeface="Arial" panose="020B0604020202020204" pitchFamily="34" charset="0"/>
            </a:endParaRPr>
          </a:p>
          <a:p>
            <a:pPr>
              <a:buClr>
                <a:srgbClr val="002060"/>
              </a:buClr>
              <a:buFont typeface="Wingdings" panose="05000000000000000000" pitchFamily="2" charset="2"/>
              <a:buChar char="q"/>
            </a:pPr>
            <a:r>
              <a:rPr lang="ro-RO" sz="1050" dirty="0">
                <a:solidFill>
                  <a:srgbClr val="002060"/>
                </a:solidFill>
                <a:latin typeface="Arial" panose="020B0604020202020204" pitchFamily="34" charset="0"/>
                <a:cs typeface="Arial" panose="020B0604020202020204" pitchFamily="34" charset="0"/>
              </a:rPr>
              <a:t>Instabilitatea politică și guvernamentală </a:t>
            </a:r>
            <a:endParaRPr lang="en-US" sz="105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050" dirty="0">
                <a:solidFill>
                  <a:srgbClr val="002060"/>
                </a:solidFill>
                <a:latin typeface="Arial" panose="020B0604020202020204" pitchFamily="34" charset="0"/>
                <a:cs typeface="Arial" panose="020B0604020202020204" pitchFamily="34" charset="0"/>
              </a:rPr>
              <a:t>Lipsa voinței politice pentru implementarea reformei de descentralizare</a:t>
            </a:r>
            <a:endParaRPr lang="en-US" sz="105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050" dirty="0">
                <a:solidFill>
                  <a:srgbClr val="002060"/>
                </a:solidFill>
                <a:latin typeface="Arial" panose="020B0604020202020204" pitchFamily="34" charset="0"/>
                <a:cs typeface="Arial" panose="020B0604020202020204" pitchFamily="34" charset="0"/>
              </a:rPr>
              <a:t>Gradul sporit de corupție ar putea afecta capacitatea APL de a implementa proiecte</a:t>
            </a:r>
            <a:endParaRPr lang="en-US" sz="105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050" dirty="0">
                <a:solidFill>
                  <a:srgbClr val="002060"/>
                </a:solidFill>
                <a:latin typeface="Arial" panose="020B0604020202020204" pitchFamily="34" charset="0"/>
                <a:cs typeface="Arial" panose="020B0604020202020204" pitchFamily="34" charset="0"/>
              </a:rPr>
              <a:t>Denunțarea Acordului de Asociere RM - UE</a:t>
            </a:r>
            <a:endParaRPr lang="en-US" sz="1050"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82296" indent="0">
              <a:buNone/>
            </a:pPr>
            <a:r>
              <a:rPr lang="ro-RO" sz="1500" b="1" i="1" u="sng" dirty="0">
                <a:solidFill>
                  <a:srgbClr val="002060"/>
                </a:solidFill>
                <a:latin typeface="Arial" panose="020B0604020202020204" pitchFamily="34" charset="0"/>
                <a:cs typeface="Arial" panose="020B0604020202020204" pitchFamily="34" charset="0"/>
              </a:rPr>
              <a:t>De </a:t>
            </a:r>
            <a:r>
              <a:rPr lang="ro-RO" sz="1500" b="1" i="1" u="sng" dirty="0">
                <a:solidFill>
                  <a:srgbClr val="002060"/>
                </a:solidFill>
                <a:latin typeface="Arial" panose="020B0604020202020204" pitchFamily="34" charset="0"/>
                <a:cs typeface="Arial" panose="020B0604020202020204" pitchFamily="34" charset="0"/>
              </a:rPr>
              <a:t>ordin </a:t>
            </a:r>
            <a:r>
              <a:rPr lang="ro-RO" sz="1500" b="1" i="1" u="sng" dirty="0">
                <a:solidFill>
                  <a:srgbClr val="002060"/>
                </a:solidFill>
                <a:latin typeface="Arial" panose="020B0604020202020204" pitchFamily="34" charset="0"/>
                <a:cs typeface="Arial" panose="020B0604020202020204" pitchFamily="34" charset="0"/>
              </a:rPr>
              <a:t>economic </a:t>
            </a:r>
            <a:endParaRPr lang="en-US" sz="1500" b="1" i="1" u="sng" dirty="0">
              <a:solidFill>
                <a:srgbClr val="002060"/>
              </a:solidFill>
              <a:latin typeface="Arial" panose="020B0604020202020204" pitchFamily="34"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Criza economică ar putea afecta resursele bugetare alocate DR</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Diminuarea investițiilor din cauza scăderii numărului populației economic active</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Credibilitate </a:t>
            </a:r>
            <a:r>
              <a:rPr lang="ro-RO" sz="1125" dirty="0">
                <a:solidFill>
                  <a:srgbClr val="002060"/>
                </a:solidFill>
                <a:latin typeface="Arial" panose="020B0604020202020204" pitchFamily="34" charset="0"/>
                <a:cs typeface="Arial" panose="020B0604020202020204" pitchFamily="34" charset="0"/>
              </a:rPr>
              <a:t>redusă din partea investitorilor externi</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Migrația forței de muncă</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Capacitatea redusă financiară a populației din regiune</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marL="82296" indent="0">
              <a:buNone/>
            </a:pPr>
            <a:r>
              <a:rPr lang="ro-RO" sz="1500" b="1" i="1" u="sng" dirty="0">
                <a:solidFill>
                  <a:srgbClr val="002060"/>
                </a:solidFill>
                <a:latin typeface="Arial" panose="020B0604020202020204" pitchFamily="34" charset="0"/>
                <a:cs typeface="Arial" panose="020B0604020202020204" pitchFamily="34" charset="0"/>
              </a:rPr>
              <a:t>De ordin </a:t>
            </a:r>
            <a:r>
              <a:rPr lang="ro-RO" sz="1500" b="1" i="1" u="sng" dirty="0">
                <a:solidFill>
                  <a:srgbClr val="002060"/>
                </a:solidFill>
                <a:latin typeface="Arial" panose="020B0604020202020204" pitchFamily="34" charset="0"/>
                <a:cs typeface="Arial" panose="020B0604020202020204" pitchFamily="34" charset="0"/>
              </a:rPr>
              <a:t>operațional</a:t>
            </a:r>
            <a:endParaRPr lang="en-US" sz="1500" b="1" i="1" u="sng" dirty="0">
              <a:solidFill>
                <a:srgbClr val="002060"/>
              </a:solidFill>
              <a:latin typeface="Arial" panose="020B0604020202020204" pitchFamily="34"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Capacități limitate a APL de a dezvolta și implementa proiecte </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buClr>
                <a:srgbClr val="002060"/>
              </a:buClr>
              <a:buFont typeface="Wingdings" panose="05000000000000000000" pitchFamily="2" charset="2"/>
              <a:buChar char="q"/>
            </a:pPr>
            <a:r>
              <a:rPr lang="ro-RO" sz="1125" dirty="0">
                <a:solidFill>
                  <a:srgbClr val="002060"/>
                </a:solidFill>
                <a:latin typeface="Arial" panose="020B0604020202020204" pitchFamily="34" charset="0"/>
                <a:cs typeface="Arial" panose="020B0604020202020204" pitchFamily="34" charset="0"/>
              </a:rPr>
              <a:t>Lipsa </a:t>
            </a:r>
            <a:r>
              <a:rPr lang="ro-RO" sz="1125" dirty="0">
                <a:solidFill>
                  <a:srgbClr val="002060"/>
                </a:solidFill>
                <a:latin typeface="Arial" panose="020B0604020202020204" pitchFamily="34" charset="0"/>
                <a:cs typeface="Arial" panose="020B0604020202020204" pitchFamily="34" charset="0"/>
              </a:rPr>
              <a:t>sinergiei între donatori și ADR în implementarea proiectelor regionale</a:t>
            </a:r>
            <a:endParaRPr lang="en-US" sz="1125"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endParaRPr lang="en-US" dirty="0">
              <a:solidFill>
                <a:srgbClr val="002060"/>
              </a:solidFill>
            </a:endParaRPr>
          </a:p>
        </p:txBody>
      </p:sp>
      <p:sp>
        <p:nvSpPr>
          <p:cNvPr id="3" name="Title 2"/>
          <p:cNvSpPr>
            <a:spLocks noGrp="1"/>
          </p:cNvSpPr>
          <p:nvPr>
            <p:ph type="title"/>
          </p:nvPr>
        </p:nvSpPr>
        <p:spPr>
          <a:xfrm>
            <a:off x="525102" y="1456492"/>
            <a:ext cx="8397089" cy="454937"/>
          </a:xfrm>
        </p:spPr>
        <p:txBody>
          <a:bodyPr>
            <a:normAutofit fontScale="90000"/>
          </a:bodyPr>
          <a:lstStyle/>
          <a:p>
            <a:pPr algn="r"/>
            <a:r>
              <a:rPr lang="ro-RO" sz="2025" u="sng" dirty="0">
                <a:solidFill>
                  <a:srgbClr val="002060"/>
                </a:solidFill>
                <a:effectLst/>
                <a:latin typeface="Arial" panose="020B0604020202020204" pitchFamily="34" charset="0"/>
                <a:cs typeface="Arial" panose="020B0604020202020204" pitchFamily="34" charset="0"/>
              </a:rPr>
              <a:t>Mecanisme de implementare </a:t>
            </a:r>
            <a:r>
              <a:rPr lang="ro-RO" sz="2025" u="sng" dirty="0" err="1">
                <a:solidFill>
                  <a:srgbClr val="002060"/>
                </a:solidFill>
                <a:effectLst/>
                <a:latin typeface="Arial" panose="020B0604020202020204" pitchFamily="34" charset="0"/>
                <a:cs typeface="Arial" panose="020B0604020202020204" pitchFamily="34" charset="0"/>
              </a:rPr>
              <a:t>şi</a:t>
            </a:r>
            <a:r>
              <a:rPr lang="ro-RO" sz="2025" u="sng" dirty="0">
                <a:solidFill>
                  <a:srgbClr val="002060"/>
                </a:solidFill>
                <a:effectLst/>
                <a:latin typeface="Arial" panose="020B0604020202020204" pitchFamily="34" charset="0"/>
                <a:cs typeface="Arial" panose="020B0604020202020204" pitchFamily="34" charset="0"/>
              </a:rPr>
              <a:t> riscuri </a:t>
            </a:r>
            <a:r>
              <a:rPr lang="en-US" sz="2100" u="sng" dirty="0">
                <a:effectLst/>
                <a:latin typeface="Arial" panose="020B0604020202020204" pitchFamily="34" charset="0"/>
                <a:cs typeface="Arial" panose="020B0604020202020204" pitchFamily="34" charset="0"/>
              </a:rPr>
              <a:t/>
            </a:r>
            <a:br>
              <a:rPr lang="en-US" sz="2100" u="sng" dirty="0">
                <a:effectLst/>
                <a:latin typeface="Arial" panose="020B0604020202020204" pitchFamily="34" charset="0"/>
                <a:cs typeface="Arial" panose="020B0604020202020204" pitchFamily="34" charset="0"/>
              </a:rPr>
            </a:br>
            <a:endParaRPr lang="en-US" sz="2100" u="sng" dirty="0">
              <a:latin typeface="Arial" panose="020B0604020202020204" pitchFamily="34" charset="0"/>
              <a:cs typeface="Arial" panose="020B0604020202020204"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2043113" cy="407194"/>
          </a:xfrm>
          <a:prstGeom prst="rect">
            <a:avLst/>
          </a:prstGeom>
          <a:noFill/>
        </p:spPr>
      </p:pic>
    </p:spTree>
    <p:extLst>
      <p:ext uri="{BB962C8B-B14F-4D97-AF65-F5344CB8AC3E}">
        <p14:creationId xmlns:p14="http://schemas.microsoft.com/office/powerpoint/2010/main" val="4548067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pPr algn="r"/>
            <a:r>
              <a:rPr lang="ro-RO" sz="1800" u="sng" dirty="0">
                <a:solidFill>
                  <a:srgbClr val="002060"/>
                </a:solidFill>
                <a:effectLst/>
                <a:latin typeface="Arial" pitchFamily="34" charset="0"/>
                <a:cs typeface="Arial" pitchFamily="34" charset="0"/>
              </a:rPr>
              <a:t>Mecanisme de monitorizare și evaluare </a:t>
            </a:r>
            <a:endParaRPr lang="ru-RU" sz="1800" u="sng" dirty="0">
              <a:solidFill>
                <a:srgbClr val="002060"/>
              </a:solidFill>
              <a:latin typeface="Arial" pitchFamily="34" charset="0"/>
              <a:cs typeface="Arial"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1096389"/>
            <a:ext cx="2043113" cy="407194"/>
          </a:xfrm>
          <a:prstGeom prst="rect">
            <a:avLst/>
          </a:prstGeom>
          <a:noFill/>
        </p:spPr>
      </p:pic>
      <p:graphicFrame>
        <p:nvGraphicFramePr>
          <p:cNvPr id="6" name="Content Placeholder 5"/>
          <p:cNvGraphicFramePr>
            <a:graphicFrameLocks noGrp="1"/>
          </p:cNvGraphicFramePr>
          <p:nvPr>
            <p:ph idx="1"/>
            <p:extLst>
              <p:ext uri="{D42A27DB-BD31-4B8C-83A1-F6EECF244321}">
                <p14:modId xmlns:p14="http://schemas.microsoft.com/office/powerpoint/2010/main" val="4274481727"/>
              </p:ext>
            </p:extLst>
          </p:nvPr>
        </p:nvGraphicFramePr>
        <p:xfrm>
          <a:off x="1208637" y="2045518"/>
          <a:ext cx="6953063" cy="2937494"/>
        </p:xfrm>
        <a:graphic>
          <a:graphicData uri="http://schemas.openxmlformats.org/drawingml/2006/table">
            <a:tbl>
              <a:tblPr firstRow="1" firstCol="1" bandRow="1">
                <a:tableStyleId>{5C22544A-7EE6-4342-B048-85BDC9FD1C3A}</a:tableStyleId>
              </a:tblPr>
              <a:tblGrid>
                <a:gridCol w="473709"/>
                <a:gridCol w="2329313"/>
                <a:gridCol w="1139954"/>
                <a:gridCol w="1176281"/>
                <a:gridCol w="916904"/>
                <a:gridCol w="916904"/>
              </a:tblGrid>
              <a:tr h="780812">
                <a:tc>
                  <a:txBody>
                    <a:bodyPr/>
                    <a:lstStyle/>
                    <a:p>
                      <a:pPr algn="ctr">
                        <a:spcAft>
                          <a:spcPts val="0"/>
                        </a:spcAft>
                      </a:pPr>
                      <a:r>
                        <a:rPr lang="ro-RO" sz="1400" dirty="0">
                          <a:effectLst/>
                          <a:latin typeface="Arial" panose="020B0604020202020204" pitchFamily="34" charset="0"/>
                          <a:cs typeface="Arial" panose="020B0604020202020204" pitchFamily="34" charset="0"/>
                        </a:rPr>
                        <a:t>Nr. ord.</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dirty="0">
                          <a:effectLst/>
                          <a:latin typeface="Arial" panose="020B0604020202020204" pitchFamily="34" charset="0"/>
                          <a:cs typeface="Arial" panose="020B0604020202020204" pitchFamily="34" charset="0"/>
                        </a:rPr>
                        <a:t>Denumirea indicatorului</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a:effectLst/>
                          <a:latin typeface="Arial" panose="020B0604020202020204" pitchFamily="34" charset="0"/>
                          <a:cs typeface="Arial" panose="020B0604020202020204" pitchFamily="34" charset="0"/>
                        </a:rPr>
                        <a:t>Valoare inițială, 2016</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en-US" sz="1400">
                          <a:effectLst/>
                          <a:latin typeface="Arial" panose="020B0604020202020204" pitchFamily="34" charset="0"/>
                          <a:cs typeface="Arial" panose="020B0604020202020204" pitchFamily="34" charset="0"/>
                        </a:rPr>
                        <a:t>Valoare </a:t>
                      </a:r>
                    </a:p>
                    <a:p>
                      <a:pPr algn="ctr">
                        <a:spcAft>
                          <a:spcPts val="0"/>
                        </a:spcAft>
                      </a:pPr>
                      <a:r>
                        <a:rPr lang="en-US" sz="1400">
                          <a:effectLst/>
                          <a:latin typeface="Arial" panose="020B0604020202020204" pitchFamily="34" charset="0"/>
                          <a:cs typeface="Arial" panose="020B0604020202020204" pitchFamily="34" charset="0"/>
                        </a:rPr>
                        <a:t>2018</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en-US" sz="1400">
                          <a:effectLst/>
                          <a:latin typeface="Arial" panose="020B0604020202020204" pitchFamily="34" charset="0"/>
                          <a:cs typeface="Arial" panose="020B0604020202020204" pitchFamily="34" charset="0"/>
                        </a:rPr>
                        <a:t>Valoare </a:t>
                      </a:r>
                    </a:p>
                    <a:p>
                      <a:pPr algn="ctr">
                        <a:spcAft>
                          <a:spcPts val="0"/>
                        </a:spcAft>
                      </a:pPr>
                      <a:r>
                        <a:rPr lang="en-US" sz="1400">
                          <a:effectLst/>
                          <a:latin typeface="Arial" panose="020B0604020202020204" pitchFamily="34" charset="0"/>
                          <a:cs typeface="Arial" panose="020B0604020202020204" pitchFamily="34" charset="0"/>
                        </a:rPr>
                        <a:t>2020</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dirty="0">
                          <a:effectLst/>
                          <a:latin typeface="Arial" panose="020B0604020202020204" pitchFamily="34" charset="0"/>
                          <a:cs typeface="Arial" panose="020B0604020202020204" pitchFamily="34" charset="0"/>
                        </a:rPr>
                        <a:t>Valoare 2022</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r>
              <a:tr h="638318">
                <a:tc>
                  <a:txBody>
                    <a:bodyPr/>
                    <a:lstStyle/>
                    <a:p>
                      <a:pPr algn="just">
                        <a:spcAft>
                          <a:spcPts val="0"/>
                        </a:spcAft>
                      </a:pPr>
                      <a:r>
                        <a:rPr lang="ro-RO" sz="1400">
                          <a:effectLst/>
                          <a:latin typeface="Arial" panose="020B0604020202020204" pitchFamily="34" charset="0"/>
                          <a:cs typeface="Arial" panose="020B0604020202020204" pitchFamily="34" charset="0"/>
                        </a:rPr>
                        <a:t>1.</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just">
                        <a:spcAft>
                          <a:spcPts val="0"/>
                        </a:spcAft>
                      </a:pPr>
                      <a:r>
                        <a:rPr lang="ro-RO" sz="1400" dirty="0">
                          <a:effectLst/>
                          <a:latin typeface="Arial" panose="020B0604020202020204" pitchFamily="34" charset="0"/>
                          <a:cs typeface="Arial" panose="020B0604020202020204" pitchFamily="34" charset="0"/>
                        </a:rPr>
                        <a:t>Infrastructuri de sprijin al afacerilor nou create sau modernizate</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dirty="0">
                          <a:effectLst/>
                          <a:latin typeface="Arial" panose="020B0604020202020204" pitchFamily="34" charset="0"/>
                          <a:cs typeface="Arial" panose="020B0604020202020204" pitchFamily="34" charset="0"/>
                        </a:rPr>
                        <a:t>9</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r>
              <a:tr h="520542">
                <a:tc>
                  <a:txBody>
                    <a:bodyPr/>
                    <a:lstStyle/>
                    <a:p>
                      <a:pPr algn="just">
                        <a:spcAft>
                          <a:spcPts val="0"/>
                        </a:spcAft>
                      </a:pPr>
                      <a:r>
                        <a:rPr lang="ro-RO" sz="1400">
                          <a:effectLst/>
                          <a:latin typeface="Arial" panose="020B0604020202020204" pitchFamily="34" charset="0"/>
                          <a:cs typeface="Arial" panose="020B0604020202020204" pitchFamily="34" charset="0"/>
                        </a:rPr>
                        <a:t>2.</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just">
                        <a:spcAft>
                          <a:spcPts val="0"/>
                        </a:spcAft>
                      </a:pPr>
                      <a:r>
                        <a:rPr lang="ro-RO" sz="1400">
                          <a:effectLst/>
                          <a:latin typeface="Arial" panose="020B0604020202020204" pitchFamily="34" charset="0"/>
                          <a:cs typeface="Arial" panose="020B0604020202020204" pitchFamily="34" charset="0"/>
                        </a:rPr>
                        <a:t>Investiții capitale în PI, ZEL, mil. lei</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dirty="0">
                          <a:effectLst/>
                          <a:latin typeface="Arial" panose="020B0604020202020204" pitchFamily="34" charset="0"/>
                          <a:cs typeface="Arial" panose="020B0604020202020204" pitchFamily="34" charset="0"/>
                        </a:rPr>
                        <a:t>2023,03</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r>
              <a:tr h="586342">
                <a:tc>
                  <a:txBody>
                    <a:bodyPr/>
                    <a:lstStyle/>
                    <a:p>
                      <a:pPr algn="just">
                        <a:spcAft>
                          <a:spcPts val="0"/>
                        </a:spcAft>
                      </a:pPr>
                      <a:r>
                        <a:rPr lang="ro-RO" sz="1400">
                          <a:effectLst/>
                          <a:latin typeface="Arial" panose="020B0604020202020204" pitchFamily="34" charset="0"/>
                          <a:cs typeface="Arial" panose="020B0604020202020204" pitchFamily="34" charset="0"/>
                        </a:rPr>
                        <a:t>3.</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just">
                        <a:spcAft>
                          <a:spcPts val="0"/>
                        </a:spcAft>
                      </a:pPr>
                      <a:r>
                        <a:rPr lang="ro-RO" sz="1400">
                          <a:effectLst/>
                          <a:latin typeface="Arial" panose="020B0604020202020204" pitchFamily="34" charset="0"/>
                          <a:cs typeface="Arial" panose="020B0604020202020204" pitchFamily="34" charset="0"/>
                        </a:rPr>
                        <a:t>Venituri încasate de  ZEL, PI, </a:t>
                      </a:r>
                      <a:endParaRPr lang="en-US" sz="1400">
                        <a:effectLst/>
                        <a:latin typeface="Arial" panose="020B0604020202020204" pitchFamily="34" charset="0"/>
                        <a:cs typeface="Arial" panose="020B0604020202020204" pitchFamily="34" charset="0"/>
                      </a:endParaRPr>
                    </a:p>
                    <a:p>
                      <a:pPr algn="just">
                        <a:spcAft>
                          <a:spcPts val="0"/>
                        </a:spcAft>
                      </a:pPr>
                      <a:r>
                        <a:rPr lang="ro-RO" sz="1400">
                          <a:effectLst/>
                          <a:latin typeface="Arial" panose="020B0604020202020204" pitchFamily="34" charset="0"/>
                          <a:cs typeface="Arial" panose="020B0604020202020204" pitchFamily="34" charset="0"/>
                        </a:rPr>
                        <a:t>mil. lei</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a:effectLst/>
                          <a:latin typeface="Arial" panose="020B0604020202020204" pitchFamily="34" charset="0"/>
                          <a:cs typeface="Arial" panose="020B0604020202020204" pitchFamily="34" charset="0"/>
                        </a:rPr>
                        <a:t>2836,33</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r>
              <a:tr h="411480">
                <a:tc>
                  <a:txBody>
                    <a:bodyPr/>
                    <a:lstStyle/>
                    <a:p>
                      <a:pPr algn="just">
                        <a:spcAft>
                          <a:spcPts val="0"/>
                        </a:spcAft>
                      </a:pPr>
                      <a:r>
                        <a:rPr lang="ro-RO" sz="1400">
                          <a:effectLst/>
                          <a:latin typeface="Arial" panose="020B0604020202020204" pitchFamily="34" charset="0"/>
                          <a:cs typeface="Arial" panose="020B0604020202020204" pitchFamily="34" charset="0"/>
                        </a:rPr>
                        <a:t>4.</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just">
                        <a:spcAft>
                          <a:spcPts val="0"/>
                        </a:spcAft>
                      </a:pPr>
                      <a:r>
                        <a:rPr lang="ro-MD" sz="1400" dirty="0">
                          <a:effectLst/>
                          <a:latin typeface="Arial" panose="020B0604020202020204" pitchFamily="34" charset="0"/>
                          <a:cs typeface="Arial" panose="020B0604020202020204" pitchFamily="34" charset="0"/>
                        </a:rPr>
                        <a:t>Nr. </a:t>
                      </a:r>
                      <a:r>
                        <a:rPr lang="ro-MD" sz="1400" dirty="0" smtClean="0">
                          <a:effectLst/>
                          <a:latin typeface="Arial" panose="020B0604020202020204" pitchFamily="34" charset="0"/>
                          <a:cs typeface="Arial" panose="020B0604020202020204" pitchFamily="34" charset="0"/>
                        </a:rPr>
                        <a:t>salariați în cadrul ZEL,</a:t>
                      </a:r>
                      <a:r>
                        <a:rPr lang="ro-MD" sz="1400" baseline="0" dirty="0" smtClean="0">
                          <a:effectLst/>
                          <a:latin typeface="Arial" panose="020B0604020202020204" pitchFamily="34" charset="0"/>
                          <a:cs typeface="Arial" panose="020B0604020202020204" pitchFamily="34" charset="0"/>
                        </a:rPr>
                        <a:t> PI</a:t>
                      </a:r>
                      <a:r>
                        <a:rPr lang="ro-MD" sz="1400" dirty="0" smtClean="0">
                          <a:effectLst/>
                          <a:latin typeface="Arial" panose="020B0604020202020204" pitchFamily="34" charset="0"/>
                          <a:cs typeface="Arial" panose="020B0604020202020204" pitchFamily="34" charset="0"/>
                        </a:rPr>
                        <a:t>, </a:t>
                      </a:r>
                      <a:r>
                        <a:rPr lang="ro-MD" sz="1400" dirty="0">
                          <a:effectLst/>
                          <a:latin typeface="Arial" panose="020B0604020202020204" pitchFamily="34" charset="0"/>
                          <a:cs typeface="Arial" panose="020B0604020202020204" pitchFamily="34" charset="0"/>
                        </a:rPr>
                        <a:t>persoane</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tc>
                <a:tc>
                  <a:txBody>
                    <a:bodyPr/>
                    <a:lstStyle/>
                    <a:p>
                      <a:pPr algn="ctr">
                        <a:spcAft>
                          <a:spcPts val="0"/>
                        </a:spcAft>
                      </a:pPr>
                      <a:r>
                        <a:rPr lang="ro-RO" sz="1400">
                          <a:effectLst/>
                          <a:latin typeface="Arial" panose="020B0604020202020204" pitchFamily="34" charset="0"/>
                          <a:cs typeface="Arial" panose="020B0604020202020204" pitchFamily="34" charset="0"/>
                        </a:rPr>
                        <a:t>4670</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a:effectLst/>
                          <a:latin typeface="Arial" panose="020B0604020202020204" pitchFamily="34" charset="0"/>
                          <a:cs typeface="Arial" panose="020B0604020202020204" pitchFamily="34" charset="0"/>
                        </a:rPr>
                        <a:t> </a:t>
                      </a:r>
                      <a:endParaRPr lang="en-US" sz="140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c>
                  <a:txBody>
                    <a:bodyPr/>
                    <a:lstStyle/>
                    <a:p>
                      <a:pPr algn="ctr">
                        <a:spcAft>
                          <a:spcPts val="0"/>
                        </a:spcAft>
                      </a:pPr>
                      <a:r>
                        <a:rPr lang="ro-RO" sz="1400" dirty="0">
                          <a:effectLst/>
                          <a:latin typeface="Arial" panose="020B0604020202020204" pitchFamily="34" charset="0"/>
                          <a:cs typeface="Arial" panose="020B0604020202020204" pitchFamily="34" charset="0"/>
                        </a:rPr>
                        <a:t> </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txBody>
                  <a:tcPr marL="51435" marR="51435" marT="0" marB="0" anchor="ctr"/>
                </a:tc>
              </a:tr>
            </a:tbl>
          </a:graphicData>
        </a:graphic>
      </p:graphicFrame>
    </p:spTree>
    <p:extLst>
      <p:ext uri="{BB962C8B-B14F-4D97-AF65-F5344CB8AC3E}">
        <p14:creationId xmlns:p14="http://schemas.microsoft.com/office/powerpoint/2010/main" val="6142204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x-none" dirty="0" smtClean="0"/>
          </a:p>
          <a:p>
            <a:pPr marL="0" indent="0">
              <a:buNone/>
            </a:pPr>
            <a:endParaRPr lang="x-none" dirty="0"/>
          </a:p>
          <a:p>
            <a:pPr marL="0" indent="0">
              <a:buNone/>
            </a:pPr>
            <a:endParaRPr lang="x-none" sz="1650" dirty="0">
              <a:latin typeface="Arial" panose="020B0604020202020204" pitchFamily="34" charset="0"/>
              <a:cs typeface="Arial" panose="020B0604020202020204" pitchFamily="34" charset="0"/>
            </a:endParaRPr>
          </a:p>
          <a:p>
            <a:pPr marL="271463" indent="0">
              <a:buNone/>
            </a:pPr>
            <a:r>
              <a:rPr lang="en-US" sz="1650" b="1" dirty="0" err="1">
                <a:solidFill>
                  <a:srgbClr val="002060"/>
                </a:solidFill>
                <a:latin typeface="Arial" panose="020B0604020202020204" pitchFamily="34" charset="0"/>
                <a:cs typeface="Arial" panose="020B0604020202020204" pitchFamily="34" charset="0"/>
              </a:rPr>
              <a:t>Agen</a:t>
            </a:r>
            <a:r>
              <a:rPr lang="x-none" sz="1650" b="1" dirty="0" err="1">
                <a:solidFill>
                  <a:srgbClr val="002060"/>
                </a:solidFill>
                <a:latin typeface="Arial" panose="020B0604020202020204" pitchFamily="34" charset="0"/>
                <a:cs typeface="Arial" panose="020B0604020202020204" pitchFamily="34" charset="0"/>
              </a:rPr>
              <a:t>ția</a:t>
            </a:r>
            <a:r>
              <a:rPr lang="x-none" sz="1650" b="1" dirty="0">
                <a:solidFill>
                  <a:srgbClr val="002060"/>
                </a:solidFill>
                <a:latin typeface="Arial" panose="020B0604020202020204" pitchFamily="34" charset="0"/>
                <a:cs typeface="Arial" panose="020B0604020202020204" pitchFamily="34" charset="0"/>
              </a:rPr>
              <a:t> de Dezvoltare Regională Nord</a:t>
            </a:r>
          </a:p>
          <a:p>
            <a:pPr marL="271463" indent="0">
              <a:buNone/>
            </a:pPr>
            <a:endParaRPr lang="x-none" sz="1350" b="1" dirty="0">
              <a:solidFill>
                <a:srgbClr val="002060"/>
              </a:solidFill>
              <a:latin typeface="Arial" panose="020B0604020202020204" pitchFamily="34" charset="0"/>
              <a:cs typeface="Arial" panose="020B0604020202020204" pitchFamily="34" charset="0"/>
            </a:endParaRPr>
          </a:p>
          <a:p>
            <a:pPr marL="271463" indent="0">
              <a:buNone/>
            </a:pPr>
            <a:r>
              <a:rPr lang="x-none" sz="1350" b="1" dirty="0">
                <a:solidFill>
                  <a:srgbClr val="002060"/>
                </a:solidFill>
                <a:latin typeface="Arial" panose="020B0604020202020204" pitchFamily="34" charset="0"/>
                <a:cs typeface="Arial" panose="020B0604020202020204" pitchFamily="34" charset="0"/>
              </a:rPr>
              <a:t>Republica Moldova, MD-3100, mun. Bălți,</a:t>
            </a:r>
          </a:p>
          <a:p>
            <a:pPr marL="271463" indent="0">
              <a:buNone/>
            </a:pPr>
            <a:r>
              <a:rPr lang="x-none" sz="1350" b="1" dirty="0">
                <a:solidFill>
                  <a:srgbClr val="002060"/>
                </a:solidFill>
                <a:latin typeface="Arial" panose="020B0604020202020204" pitchFamily="34" charset="0"/>
                <a:cs typeface="Arial" panose="020B0604020202020204" pitchFamily="34" charset="0"/>
              </a:rPr>
              <a:t>Piața Vasile Alecsandri, nr.8A, etaj 2</a:t>
            </a:r>
          </a:p>
          <a:p>
            <a:pPr marL="271463" indent="0">
              <a:buNone/>
            </a:pPr>
            <a:r>
              <a:rPr lang="x-none" sz="1350" b="1" dirty="0">
                <a:solidFill>
                  <a:srgbClr val="002060"/>
                </a:solidFill>
                <a:latin typeface="Arial" panose="020B0604020202020204" pitchFamily="34" charset="0"/>
                <a:cs typeface="Arial" panose="020B0604020202020204" pitchFamily="34" charset="0"/>
              </a:rPr>
              <a:t>Tel/fax: (+373)231 61980</a:t>
            </a:r>
          </a:p>
          <a:p>
            <a:pPr marL="271463" indent="0">
              <a:buNone/>
            </a:pPr>
            <a:r>
              <a:rPr lang="x-none" sz="1350" b="1" dirty="0">
                <a:solidFill>
                  <a:srgbClr val="002060"/>
                </a:solidFill>
                <a:latin typeface="Arial" panose="020B0604020202020204" pitchFamily="34" charset="0"/>
                <a:cs typeface="Arial" panose="020B0604020202020204" pitchFamily="34" charset="0"/>
              </a:rPr>
              <a:t>E-mail: </a:t>
            </a:r>
            <a:r>
              <a:rPr lang="x-none" sz="1350" b="1" dirty="0">
                <a:solidFill>
                  <a:srgbClr val="002060"/>
                </a:solidFill>
                <a:latin typeface="Arial" panose="020B0604020202020204" pitchFamily="34" charset="0"/>
                <a:cs typeface="Arial" panose="020B0604020202020204" pitchFamily="34" charset="0"/>
                <a:hlinkClick r:id="rId2"/>
              </a:rPr>
              <a:t>adrnord@gmail.com</a:t>
            </a:r>
            <a:r>
              <a:rPr lang="x-none" sz="1350" b="1" dirty="0">
                <a:solidFill>
                  <a:srgbClr val="002060"/>
                </a:solidFill>
                <a:latin typeface="Arial" panose="020B0604020202020204" pitchFamily="34" charset="0"/>
                <a:cs typeface="Arial" panose="020B0604020202020204" pitchFamily="34" charset="0"/>
              </a:rPr>
              <a:t>, </a:t>
            </a:r>
            <a:r>
              <a:rPr lang="x-none" sz="1350" b="1" dirty="0">
                <a:solidFill>
                  <a:srgbClr val="002060"/>
                </a:solidFill>
                <a:latin typeface="Arial" panose="020B0604020202020204" pitchFamily="34" charset="0"/>
                <a:cs typeface="Arial" panose="020B0604020202020204" pitchFamily="34" charset="0"/>
                <a:hlinkClick r:id="rId3"/>
              </a:rPr>
              <a:t>office@adrnord.md</a:t>
            </a:r>
            <a:endParaRPr lang="x-none" sz="1350" b="1" dirty="0">
              <a:solidFill>
                <a:srgbClr val="002060"/>
              </a:solidFill>
              <a:latin typeface="Arial" panose="020B0604020202020204" pitchFamily="34" charset="0"/>
              <a:cs typeface="Arial" panose="020B0604020202020204" pitchFamily="34" charset="0"/>
            </a:endParaRPr>
          </a:p>
          <a:p>
            <a:pPr marL="271463" indent="0">
              <a:buNone/>
            </a:pPr>
            <a:r>
              <a:rPr lang="x-none" sz="1350" b="1" dirty="0">
                <a:solidFill>
                  <a:srgbClr val="002060"/>
                </a:solidFill>
                <a:latin typeface="Arial" panose="020B0604020202020204" pitchFamily="34" charset="0"/>
                <a:cs typeface="Arial" panose="020B0604020202020204" pitchFamily="34" charset="0"/>
                <a:hlinkClick r:id="rId4"/>
              </a:rPr>
              <a:t>www.adrnord.md</a:t>
            </a:r>
            <a:r>
              <a:rPr lang="x-none" sz="1350" b="1" dirty="0">
                <a:solidFill>
                  <a:srgbClr val="002060"/>
                </a:solidFill>
                <a:latin typeface="Arial" panose="020B0604020202020204" pitchFamily="34" charset="0"/>
                <a:cs typeface="Arial" panose="020B0604020202020204" pitchFamily="34" charset="0"/>
              </a:rPr>
              <a:t>, </a:t>
            </a:r>
            <a:r>
              <a:rPr lang="x-none" sz="1350" b="1" dirty="0">
                <a:solidFill>
                  <a:srgbClr val="002060"/>
                </a:solidFill>
                <a:latin typeface="Arial" panose="020B0604020202020204" pitchFamily="34" charset="0"/>
                <a:cs typeface="Arial" panose="020B0604020202020204" pitchFamily="34" charset="0"/>
                <a:hlinkClick r:id="rId5"/>
              </a:rPr>
              <a:t>www.facebook.com/adrnord</a:t>
            </a:r>
            <a:r>
              <a:rPr lang="x-none" sz="1350" b="1" dirty="0">
                <a:solidFill>
                  <a:srgbClr val="002060"/>
                </a:solidFill>
                <a:latin typeface="Arial" panose="020B0604020202020204" pitchFamily="34" charset="0"/>
                <a:cs typeface="Arial" panose="020B0604020202020204" pitchFamily="34" charset="0"/>
              </a:rPr>
              <a:t> </a:t>
            </a:r>
            <a:endParaRPr lang="en-US" sz="1350" b="1" dirty="0">
              <a:solidFill>
                <a:srgbClr val="002060"/>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628650" y="1131094"/>
            <a:ext cx="7886700" cy="1253929"/>
          </a:xfrm>
        </p:spPr>
        <p:txBody>
          <a:bodyPr>
            <a:normAutofit fontScale="90000"/>
          </a:bodyPr>
          <a:lstStyle/>
          <a:p>
            <a:pPr algn="ctr"/>
            <a:r>
              <a:rPr lang="en-US" dirty="0" smtClean="0">
                <a:latin typeface="Trebuchet MS" panose="020B0603020202020204" pitchFamily="34" charset="0"/>
              </a:rPr>
              <a:t/>
            </a:r>
            <a:br>
              <a:rPr lang="en-US" dirty="0" smtClean="0">
                <a:latin typeface="Trebuchet MS" panose="020B0603020202020204" pitchFamily="34" charset="0"/>
              </a:rPr>
            </a:br>
            <a:r>
              <a:rPr lang="ro-RO" dirty="0" smtClean="0">
                <a:solidFill>
                  <a:srgbClr val="002060"/>
                </a:solidFill>
                <a:effectLst/>
                <a:latin typeface="Arial" panose="020B0604020202020204" pitchFamily="34" charset="0"/>
                <a:cs typeface="Arial" panose="020B0604020202020204" pitchFamily="34" charset="0"/>
              </a:rPr>
              <a:t>Vă </a:t>
            </a:r>
            <a:r>
              <a:rPr lang="ro-RO" dirty="0">
                <a:solidFill>
                  <a:srgbClr val="002060"/>
                </a:solidFill>
                <a:effectLst/>
                <a:latin typeface="Arial" panose="020B0604020202020204" pitchFamily="34" charset="0"/>
                <a:cs typeface="Arial" panose="020B0604020202020204" pitchFamily="34" charset="0"/>
              </a:rPr>
              <a:t>mulțumim!</a:t>
            </a:r>
            <a:r>
              <a:rPr lang="en-US" dirty="0">
                <a:solidFill>
                  <a:srgbClr val="002060"/>
                </a:solidFill>
                <a:effectLst/>
                <a:latin typeface="Arial" panose="020B0604020202020204" pitchFamily="34" charset="0"/>
                <a:cs typeface="Arial" panose="020B0604020202020204" pitchFamily="34" charset="0"/>
              </a:rPr>
              <a:t/>
            </a:r>
            <a:br>
              <a:rPr lang="en-US" dirty="0">
                <a:solidFill>
                  <a:srgbClr val="002060"/>
                </a:solidFill>
                <a:effectLst/>
                <a:latin typeface="Arial" panose="020B0604020202020204" pitchFamily="34" charset="0"/>
                <a:cs typeface="Arial" panose="020B0604020202020204" pitchFamily="34" charset="0"/>
              </a:rPr>
            </a:br>
            <a:endParaRPr lang="en-US" dirty="0">
              <a:solidFill>
                <a:srgbClr val="00206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7291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54070" y="1835024"/>
            <a:ext cx="8394514" cy="3512994"/>
          </a:xfrm>
        </p:spPr>
        <p:txBody>
          <a:bodyPr>
            <a:normAutofit fontScale="77500" lnSpcReduction="20000"/>
          </a:bodyPr>
          <a:lstStyle/>
          <a:p>
            <a:pPr marL="82296" indent="0">
              <a:buNone/>
            </a:pPr>
            <a:endParaRPr lang="ro-RO" sz="1500" b="1" u="sng" dirty="0">
              <a:solidFill>
                <a:srgbClr val="002060"/>
              </a:solidFill>
              <a:latin typeface="Arial" pitchFamily="34" charset="0"/>
              <a:cs typeface="Arial" pitchFamily="34" charset="0"/>
            </a:endParaRPr>
          </a:p>
          <a:p>
            <a:pPr marL="82296" indent="0">
              <a:buNone/>
            </a:pPr>
            <a:r>
              <a:rPr lang="ro-RO" sz="1500" dirty="0">
                <a:solidFill>
                  <a:srgbClr val="002060"/>
                </a:solidFill>
                <a:latin typeface="Arial" pitchFamily="34" charset="0"/>
                <a:cs typeface="Arial" pitchFamily="34" charset="0"/>
              </a:rPr>
              <a:t>                                                      Instrument </a:t>
            </a:r>
            <a:r>
              <a:rPr lang="ro-RO" sz="1500" dirty="0">
                <a:solidFill>
                  <a:srgbClr val="002060"/>
                </a:solidFill>
                <a:latin typeface="Arial" pitchFamily="34" charset="0"/>
                <a:cs typeface="Arial" pitchFamily="34" charset="0"/>
              </a:rPr>
              <a:t>de planificare strategică sectorial</a:t>
            </a:r>
            <a:r>
              <a:rPr lang="ro-MD" sz="1500" dirty="0">
                <a:solidFill>
                  <a:srgbClr val="002060"/>
                </a:solidFill>
                <a:latin typeface="Arial" pitchFamily="34" charset="0"/>
                <a:cs typeface="Arial" pitchFamily="34" charset="0"/>
              </a:rPr>
              <a:t>ă </a:t>
            </a:r>
            <a:r>
              <a:rPr lang="ro-RO" sz="1500" dirty="0">
                <a:solidFill>
                  <a:srgbClr val="002060"/>
                </a:solidFill>
                <a:latin typeface="Arial" pitchFamily="34" charset="0"/>
                <a:cs typeface="Arial" pitchFamily="34" charset="0"/>
              </a:rPr>
              <a:t>pentru </a:t>
            </a:r>
            <a:r>
              <a:rPr lang="ro-RO" sz="1500" dirty="0">
                <a:solidFill>
                  <a:srgbClr val="002060"/>
                </a:solidFill>
                <a:latin typeface="Arial" pitchFamily="34" charset="0"/>
                <a:cs typeface="Arial" pitchFamily="34" charset="0"/>
              </a:rPr>
              <a:t>RDN</a:t>
            </a:r>
          </a:p>
          <a:p>
            <a:pPr marL="2484835" indent="-2402681">
              <a:buNone/>
            </a:pPr>
            <a:r>
              <a:rPr lang="ro-RO" sz="1500" b="1" u="sng" dirty="0">
                <a:solidFill>
                  <a:srgbClr val="002060"/>
                </a:solidFill>
                <a:latin typeface="Arial" pitchFamily="34" charset="0"/>
                <a:cs typeface="Arial" pitchFamily="34" charset="0"/>
              </a:rPr>
              <a:t>PRS ÎN DOMENIUL ISA</a:t>
            </a:r>
            <a:r>
              <a:rPr lang="ro-RO" sz="1500" dirty="0">
                <a:solidFill>
                  <a:srgbClr val="002060"/>
                </a:solidFill>
                <a:latin typeface="Arial" pitchFamily="34" charset="0"/>
                <a:cs typeface="Arial" pitchFamily="34" charset="0"/>
              </a:rPr>
              <a:t/>
            </a:r>
            <a:br>
              <a:rPr lang="ro-RO" sz="1500" dirty="0">
                <a:solidFill>
                  <a:srgbClr val="002060"/>
                </a:solidFill>
                <a:latin typeface="Arial" pitchFamily="34" charset="0"/>
                <a:cs typeface="Arial" pitchFamily="34" charset="0"/>
              </a:rPr>
            </a:br>
            <a:r>
              <a:rPr lang="en-US" sz="1500" dirty="0" err="1">
                <a:solidFill>
                  <a:srgbClr val="002060"/>
                </a:solidFill>
                <a:latin typeface="Arial" pitchFamily="34" charset="0"/>
                <a:cs typeface="Arial" pitchFamily="34" charset="0"/>
              </a:rPr>
              <a:t>Stabilirea</a:t>
            </a:r>
            <a:r>
              <a:rPr lang="en-US" sz="1500" dirty="0">
                <a:solidFill>
                  <a:srgbClr val="002060"/>
                </a:solidFill>
                <a:latin typeface="Arial" pitchFamily="34" charset="0"/>
                <a:cs typeface="Arial" pitchFamily="34" charset="0"/>
              </a:rPr>
              <a:t> </a:t>
            </a:r>
            <a:r>
              <a:rPr lang="en-US" sz="1500" dirty="0" err="1">
                <a:solidFill>
                  <a:srgbClr val="002060"/>
                </a:solidFill>
                <a:latin typeface="Arial" pitchFamily="34" charset="0"/>
                <a:cs typeface="Arial" pitchFamily="34" charset="0"/>
              </a:rPr>
              <a:t>direc</a:t>
            </a:r>
            <a:r>
              <a:rPr lang="ro-RO" sz="1500" dirty="0">
                <a:solidFill>
                  <a:srgbClr val="002060"/>
                </a:solidFill>
                <a:latin typeface="Arial" pitchFamily="34" charset="0"/>
                <a:cs typeface="Arial" pitchFamily="34" charset="0"/>
              </a:rPr>
              <a:t>ț</a:t>
            </a:r>
            <a:r>
              <a:rPr lang="en-US" sz="1500" dirty="0" err="1">
                <a:solidFill>
                  <a:srgbClr val="002060"/>
                </a:solidFill>
                <a:latin typeface="Arial" pitchFamily="34" charset="0"/>
                <a:cs typeface="Arial" pitchFamily="34" charset="0"/>
              </a:rPr>
              <a:t>iilor</a:t>
            </a:r>
            <a:r>
              <a:rPr lang="en-US" sz="1500" dirty="0">
                <a:solidFill>
                  <a:srgbClr val="002060"/>
                </a:solidFill>
                <a:latin typeface="Arial" pitchFamily="34" charset="0"/>
                <a:cs typeface="Arial" pitchFamily="34" charset="0"/>
              </a:rPr>
              <a:t> de </a:t>
            </a:r>
            <a:r>
              <a:rPr lang="en-US" sz="1500" dirty="0" err="1">
                <a:solidFill>
                  <a:srgbClr val="002060"/>
                </a:solidFill>
                <a:latin typeface="Arial" pitchFamily="34" charset="0"/>
                <a:cs typeface="Arial" pitchFamily="34" charset="0"/>
              </a:rPr>
              <a:t>dezvoltare</a:t>
            </a:r>
            <a:r>
              <a:rPr lang="en-US" sz="1500" dirty="0">
                <a:solidFill>
                  <a:srgbClr val="002060"/>
                </a:solidFill>
                <a:latin typeface="Arial" pitchFamily="34" charset="0"/>
                <a:cs typeface="Arial" pitchFamily="34" charset="0"/>
              </a:rPr>
              <a:t> </a:t>
            </a:r>
            <a:r>
              <a:rPr lang="ro-RO" sz="1500" dirty="0">
                <a:solidFill>
                  <a:srgbClr val="002060"/>
                </a:solidFill>
                <a:latin typeface="Arial" pitchFamily="34" charset="0"/>
                <a:cs typeface="Arial" pitchFamily="34" charset="0"/>
              </a:rPr>
              <a:t>a domeniului ISA în RDN pentru orizontul de planificare de 5 ani (2017-2022)</a:t>
            </a:r>
          </a:p>
          <a:p>
            <a:pPr marL="82296" indent="0">
              <a:buNone/>
            </a:pPr>
            <a:endParaRPr lang="ro-MD" sz="1500" b="1" u="sng" dirty="0">
              <a:solidFill>
                <a:srgbClr val="002060"/>
              </a:solidFill>
              <a:latin typeface="Arial" panose="020B0604020202020204" pitchFamily="34" charset="0"/>
              <a:cs typeface="Arial" panose="020B0604020202020204" pitchFamily="34" charset="0"/>
            </a:endParaRPr>
          </a:p>
          <a:p>
            <a:pPr marL="82296" indent="0">
              <a:buNone/>
            </a:pPr>
            <a:endParaRPr lang="ro-MD" sz="1425" b="1" u="sng" dirty="0">
              <a:solidFill>
                <a:srgbClr val="002060"/>
              </a:solidFill>
              <a:latin typeface="Arial" panose="020B0604020202020204" pitchFamily="34" charset="0"/>
              <a:cs typeface="Arial" panose="020B0604020202020204" pitchFamily="34" charset="0"/>
            </a:endParaRPr>
          </a:p>
          <a:p>
            <a:pPr marL="82296" indent="0">
              <a:buNone/>
            </a:pPr>
            <a:r>
              <a:rPr lang="ro-MD" sz="1575" b="1" u="sng" dirty="0">
                <a:solidFill>
                  <a:srgbClr val="002060"/>
                </a:solidFill>
                <a:latin typeface="Arial" panose="020B0604020202020204" pitchFamily="34" charset="0"/>
                <a:cs typeface="Arial" panose="020B0604020202020204" pitchFamily="34" charset="0"/>
              </a:rPr>
              <a:t>Tipuri </a:t>
            </a:r>
            <a:r>
              <a:rPr lang="ro-MD" sz="1575" b="1" u="sng" dirty="0">
                <a:solidFill>
                  <a:srgbClr val="002060"/>
                </a:solidFill>
                <a:latin typeface="Arial" panose="020B0604020202020204" pitchFamily="34" charset="0"/>
                <a:cs typeface="Arial" panose="020B0604020202020204" pitchFamily="34" charset="0"/>
              </a:rPr>
              <a:t>infrastructuri de </a:t>
            </a:r>
            <a:r>
              <a:rPr lang="ro-MD" sz="1575" b="1" u="sng" dirty="0">
                <a:solidFill>
                  <a:srgbClr val="002060"/>
                </a:solidFill>
                <a:latin typeface="Arial" panose="020B0604020202020204" pitchFamily="34" charset="0"/>
                <a:cs typeface="Arial" panose="020B0604020202020204" pitchFamily="34" charset="0"/>
              </a:rPr>
              <a:t>sprijin al afacerilor</a:t>
            </a:r>
            <a:endParaRPr lang="ro-MD" sz="1575" b="1" u="sng" dirty="0">
              <a:solidFill>
                <a:srgbClr val="002060"/>
              </a:solidFill>
              <a:latin typeface="Arial" panose="020B0604020202020204" pitchFamily="34" charset="0"/>
              <a:cs typeface="Arial" panose="020B0604020202020204" pitchFamily="34" charset="0"/>
            </a:endParaRPr>
          </a:p>
          <a:p>
            <a:pPr marL="82296" indent="0">
              <a:buNone/>
            </a:pPr>
            <a:endParaRPr lang="ro-MD" sz="1500" dirty="0">
              <a:solidFill>
                <a:srgbClr val="002060"/>
              </a:solidFill>
              <a:latin typeface="Arial" panose="020B0604020202020204" pitchFamily="34" charset="0"/>
              <a:cs typeface="Arial" panose="020B0604020202020204" pitchFamily="34" charset="0"/>
            </a:endParaRPr>
          </a:p>
          <a:p>
            <a:pPr>
              <a:lnSpc>
                <a:spcPct val="150000"/>
              </a:lnSpc>
              <a:buClr>
                <a:srgbClr val="002060"/>
              </a:buClr>
              <a:buSzPct val="100000"/>
              <a:buFont typeface="Arial" panose="020B0604020202020204" pitchFamily="34" charset="0"/>
              <a:buChar char="•"/>
            </a:pPr>
            <a:endParaRPr lang="ro-MD" sz="1500" dirty="0">
              <a:solidFill>
                <a:srgbClr val="002060"/>
              </a:solidFill>
              <a:latin typeface="Arial" panose="020B0604020202020204" pitchFamily="34" charset="0"/>
              <a:cs typeface="Arial" panose="020B0604020202020204" pitchFamily="34" charset="0"/>
            </a:endParaRPr>
          </a:p>
          <a:p>
            <a:pPr>
              <a:lnSpc>
                <a:spcPct val="150000"/>
              </a:lnSpc>
              <a:buClr>
                <a:srgbClr val="002060"/>
              </a:buClr>
              <a:buSzPct val="100000"/>
              <a:buFont typeface="Wingdings" panose="05000000000000000000" pitchFamily="2" charset="2"/>
              <a:buChar char="q"/>
            </a:pPr>
            <a:r>
              <a:rPr lang="ro-MD" sz="1275" dirty="0">
                <a:solidFill>
                  <a:srgbClr val="002060"/>
                </a:solidFill>
                <a:latin typeface="Arial" panose="020B0604020202020204" pitchFamily="34" charset="0"/>
                <a:cs typeface="Arial" panose="020B0604020202020204" pitchFamily="34" charset="0"/>
              </a:rPr>
              <a:t>Zone </a:t>
            </a:r>
            <a:r>
              <a:rPr lang="ro-MD" sz="1275" dirty="0">
                <a:solidFill>
                  <a:srgbClr val="002060"/>
                </a:solidFill>
                <a:latin typeface="Arial" panose="020B0604020202020204" pitchFamily="34" charset="0"/>
                <a:cs typeface="Arial" panose="020B0604020202020204" pitchFamily="34" charset="0"/>
              </a:rPr>
              <a:t>economice libere</a:t>
            </a:r>
          </a:p>
          <a:p>
            <a:pPr>
              <a:lnSpc>
                <a:spcPct val="150000"/>
              </a:lnSpc>
              <a:buClr>
                <a:srgbClr val="002060"/>
              </a:buClr>
              <a:buSzPct val="100000"/>
              <a:buFont typeface="Wingdings" panose="05000000000000000000" pitchFamily="2" charset="2"/>
              <a:buChar char="q"/>
            </a:pPr>
            <a:r>
              <a:rPr lang="ro-MD" sz="1275" dirty="0">
                <a:solidFill>
                  <a:srgbClr val="002060"/>
                </a:solidFill>
                <a:latin typeface="Arial" panose="020B0604020202020204" pitchFamily="34" charset="0"/>
                <a:cs typeface="Arial" panose="020B0604020202020204" pitchFamily="34" charset="0"/>
              </a:rPr>
              <a:t>Parcuri industriale</a:t>
            </a:r>
          </a:p>
          <a:p>
            <a:pPr>
              <a:lnSpc>
                <a:spcPct val="150000"/>
              </a:lnSpc>
              <a:buClr>
                <a:srgbClr val="002060"/>
              </a:buClr>
              <a:buSzPct val="100000"/>
              <a:buFont typeface="Wingdings" panose="05000000000000000000" pitchFamily="2" charset="2"/>
              <a:buChar char="q"/>
            </a:pPr>
            <a:r>
              <a:rPr lang="ro-MD" sz="1275" dirty="0">
                <a:solidFill>
                  <a:srgbClr val="002060"/>
                </a:solidFill>
                <a:latin typeface="Arial" panose="020B0604020202020204" pitchFamily="34" charset="0"/>
                <a:cs typeface="Arial" panose="020B0604020202020204" pitchFamily="34" charset="0"/>
              </a:rPr>
              <a:t>Incubatoare de afaceri</a:t>
            </a:r>
          </a:p>
          <a:p>
            <a:pPr>
              <a:lnSpc>
                <a:spcPct val="150000"/>
              </a:lnSpc>
              <a:buClr>
                <a:srgbClr val="002060"/>
              </a:buClr>
              <a:buSzPct val="100000"/>
              <a:buFont typeface="Wingdings" panose="05000000000000000000" pitchFamily="2" charset="2"/>
              <a:buChar char="q"/>
            </a:pPr>
            <a:r>
              <a:rPr lang="ro-MD" sz="1275" dirty="0">
                <a:solidFill>
                  <a:srgbClr val="002060"/>
                </a:solidFill>
                <a:latin typeface="Arial" panose="020B0604020202020204" pitchFamily="34" charset="0"/>
                <a:cs typeface="Arial" panose="020B0604020202020204" pitchFamily="34" charset="0"/>
              </a:rPr>
              <a:t>Centre de transfer tehnologic</a:t>
            </a:r>
          </a:p>
          <a:p>
            <a:pPr>
              <a:lnSpc>
                <a:spcPct val="150000"/>
              </a:lnSpc>
              <a:buClr>
                <a:srgbClr val="002060"/>
              </a:buClr>
              <a:buSzPct val="100000"/>
              <a:buFont typeface="Wingdings" panose="05000000000000000000" pitchFamily="2" charset="2"/>
              <a:buChar char="q"/>
            </a:pPr>
            <a:r>
              <a:rPr lang="ro-MD" sz="1275" dirty="0">
                <a:solidFill>
                  <a:srgbClr val="002060"/>
                </a:solidFill>
                <a:latin typeface="Arial" panose="020B0604020202020204" pitchFamily="34" charset="0"/>
                <a:cs typeface="Arial" panose="020B0604020202020204" pitchFamily="34" charset="0"/>
              </a:rPr>
              <a:t>Piețe agricole de tip en-</a:t>
            </a:r>
            <a:r>
              <a:rPr lang="ro-MD" sz="1275" dirty="0" err="1">
                <a:solidFill>
                  <a:srgbClr val="002060"/>
                </a:solidFill>
                <a:latin typeface="Arial" panose="020B0604020202020204" pitchFamily="34" charset="0"/>
                <a:cs typeface="Arial" panose="020B0604020202020204" pitchFamily="34" charset="0"/>
              </a:rPr>
              <a:t>gross</a:t>
            </a:r>
            <a:endParaRPr lang="ro-MD" sz="1275" dirty="0">
              <a:solidFill>
                <a:srgbClr val="002060"/>
              </a:solidFill>
              <a:latin typeface="Arial" panose="020B0604020202020204" pitchFamily="34" charset="0"/>
              <a:cs typeface="Arial" panose="020B0604020202020204" pitchFamily="34" charset="0"/>
            </a:endParaRPr>
          </a:p>
          <a:p>
            <a:pPr>
              <a:lnSpc>
                <a:spcPct val="150000"/>
              </a:lnSpc>
              <a:buClr>
                <a:srgbClr val="002060"/>
              </a:buClr>
              <a:buSzPct val="100000"/>
              <a:buFont typeface="Wingdings" panose="05000000000000000000" pitchFamily="2" charset="2"/>
              <a:buChar char="q"/>
            </a:pPr>
            <a:r>
              <a:rPr lang="ro-MD" sz="1275" dirty="0">
                <a:solidFill>
                  <a:srgbClr val="002060"/>
                </a:solidFill>
                <a:latin typeface="Arial" panose="020B0604020202020204" pitchFamily="34" charset="0"/>
                <a:cs typeface="Arial" panose="020B0604020202020204" pitchFamily="34" charset="0"/>
              </a:rPr>
              <a:t>Structuri </a:t>
            </a:r>
            <a:r>
              <a:rPr lang="ro-MD" sz="1275" dirty="0">
                <a:solidFill>
                  <a:srgbClr val="002060"/>
                </a:solidFill>
                <a:latin typeface="Arial" panose="020B0604020202020204" pitchFamily="34" charset="0"/>
                <a:cs typeface="Arial" panose="020B0604020202020204" pitchFamily="34" charset="0"/>
              </a:rPr>
              <a:t>asociative, etc.</a:t>
            </a:r>
            <a:endParaRPr lang="ro-MD" sz="1275" dirty="0">
              <a:solidFill>
                <a:srgbClr val="002060"/>
              </a:solidFill>
              <a:latin typeface="Arial" panose="020B0604020202020204" pitchFamily="34" charset="0"/>
              <a:cs typeface="Arial" panose="020B0604020202020204" pitchFamily="34" charset="0"/>
            </a:endParaRPr>
          </a:p>
          <a:p>
            <a:pPr marL="82296" indent="0">
              <a:lnSpc>
                <a:spcPct val="150000"/>
              </a:lnSpc>
              <a:buNone/>
            </a:pPr>
            <a:endParaRPr lang="ro-RO" sz="1800" dirty="0">
              <a:solidFill>
                <a:srgbClr val="002060"/>
              </a:solidFill>
              <a:latin typeface="Arial" pitchFamily="34" charset="0"/>
              <a:cs typeface="Arial" pitchFamily="34" charset="0"/>
            </a:endParaRPr>
          </a:p>
        </p:txBody>
      </p:sp>
      <p:sp>
        <p:nvSpPr>
          <p:cNvPr id="3" name="Заголовок 2"/>
          <p:cNvSpPr>
            <a:spLocks noGrp="1"/>
          </p:cNvSpPr>
          <p:nvPr>
            <p:ph type="title"/>
          </p:nvPr>
        </p:nvSpPr>
        <p:spPr>
          <a:xfrm>
            <a:off x="457200" y="1108484"/>
            <a:ext cx="8491384" cy="726541"/>
          </a:xfrm>
        </p:spPr>
        <p:txBody>
          <a:bodyPr>
            <a:normAutofit/>
          </a:bodyPr>
          <a:lstStyle/>
          <a:p>
            <a:pPr algn="r"/>
            <a:r>
              <a:rPr lang="ro-MD" sz="1800" u="sng" dirty="0">
                <a:solidFill>
                  <a:srgbClr val="002060"/>
                </a:solidFill>
                <a:effectLst/>
                <a:latin typeface="Arial" pitchFamily="34" charset="0"/>
                <a:cs typeface="Arial" pitchFamily="34" charset="0"/>
              </a:rPr>
              <a:t>Tipuri/Rolul </a:t>
            </a:r>
            <a:r>
              <a:rPr lang="ro-MD" sz="1800" u="sng" dirty="0">
                <a:solidFill>
                  <a:srgbClr val="002060"/>
                </a:solidFill>
                <a:effectLst/>
                <a:latin typeface="Arial" pitchFamily="34" charset="0"/>
                <a:cs typeface="Arial" pitchFamily="34" charset="0"/>
              </a:rPr>
              <a:t>i</a:t>
            </a:r>
            <a:r>
              <a:rPr lang="ro-MD" sz="1800" u="sng" dirty="0">
                <a:solidFill>
                  <a:srgbClr val="002060"/>
                </a:solidFill>
                <a:effectLst/>
                <a:latin typeface="Arial" pitchFamily="34" charset="0"/>
                <a:cs typeface="Arial" pitchFamily="34" charset="0"/>
              </a:rPr>
              <a:t>nfrastructuri </a:t>
            </a:r>
            <a:r>
              <a:rPr lang="ro-MD" sz="1800" u="sng" dirty="0">
                <a:solidFill>
                  <a:srgbClr val="002060"/>
                </a:solidFill>
                <a:effectLst/>
                <a:latin typeface="Arial" pitchFamily="34" charset="0"/>
                <a:cs typeface="Arial" pitchFamily="34" charset="0"/>
              </a:rPr>
              <a:t>de sprijin al afacerilor </a:t>
            </a:r>
            <a:endParaRPr lang="ru-RU" sz="1800" u="sng" dirty="0">
              <a:solidFill>
                <a:srgbClr val="002060"/>
              </a:solidFill>
              <a:effectLst/>
              <a:latin typeface="Arial" pitchFamily="34" charset="0"/>
              <a:cs typeface="Arial" pitchFamily="34" charset="0"/>
            </a:endParaRPr>
          </a:p>
        </p:txBody>
      </p:sp>
      <p:pic>
        <p:nvPicPr>
          <p:cNvPr id="9" name="Obraz 2" descr="ADR Nord_logo.png"/>
          <p:cNvPicPr>
            <a:picLocks noChangeAspect="1" noChangeArrowheads="1"/>
          </p:cNvPicPr>
          <p:nvPr/>
        </p:nvPicPr>
        <p:blipFill>
          <a:blip r:embed="rId2" cstate="print"/>
          <a:srcRect/>
          <a:stretch>
            <a:fillRect/>
          </a:stretch>
        </p:blipFill>
        <p:spPr bwMode="auto">
          <a:xfrm>
            <a:off x="456305" y="980606"/>
            <a:ext cx="2043113" cy="407194"/>
          </a:xfrm>
          <a:prstGeom prst="rect">
            <a:avLst/>
          </a:prstGeom>
          <a:noFill/>
        </p:spPr>
      </p:pic>
      <p:sp>
        <p:nvSpPr>
          <p:cNvPr id="5" name="Rectangle 4"/>
          <p:cNvSpPr/>
          <p:nvPr/>
        </p:nvSpPr>
        <p:spPr>
          <a:xfrm>
            <a:off x="4362840" y="1920478"/>
            <a:ext cx="4572000" cy="2977738"/>
          </a:xfrm>
          <a:prstGeom prst="rect">
            <a:avLst/>
          </a:prstGeom>
        </p:spPr>
        <p:txBody>
          <a:bodyPr>
            <a:spAutoFit/>
          </a:bodyPr>
          <a:lstStyle/>
          <a:p>
            <a:pPr marL="82296"/>
            <a:endParaRPr lang="ro-MD" sz="1500" b="1" u="sng" dirty="0">
              <a:solidFill>
                <a:srgbClr val="002060"/>
              </a:solidFill>
              <a:latin typeface="Arial" panose="020B0604020202020204" pitchFamily="34" charset="0"/>
              <a:cs typeface="Arial" panose="020B0604020202020204" pitchFamily="34" charset="0"/>
            </a:endParaRPr>
          </a:p>
          <a:p>
            <a:pPr marL="82296"/>
            <a:endParaRPr lang="ro-MD" sz="1500" b="1" u="sng" dirty="0">
              <a:solidFill>
                <a:srgbClr val="002060"/>
              </a:solidFill>
              <a:latin typeface="Arial" panose="020B0604020202020204" pitchFamily="34" charset="0"/>
              <a:cs typeface="Arial" panose="020B0604020202020204" pitchFamily="34" charset="0"/>
            </a:endParaRPr>
          </a:p>
          <a:p>
            <a:pPr marL="82296"/>
            <a:endParaRPr lang="ro-MD" sz="1500" b="1" u="sng" dirty="0">
              <a:solidFill>
                <a:srgbClr val="002060"/>
              </a:solidFill>
              <a:latin typeface="Arial" panose="020B0604020202020204" pitchFamily="34" charset="0"/>
              <a:cs typeface="Arial" panose="020B0604020202020204" pitchFamily="34" charset="0"/>
            </a:endParaRPr>
          </a:p>
          <a:p>
            <a:pPr marL="82296"/>
            <a:endParaRPr lang="ro-MD" sz="1350" b="1" u="sng" dirty="0">
              <a:solidFill>
                <a:srgbClr val="002060"/>
              </a:solidFill>
              <a:latin typeface="Arial" panose="020B0604020202020204" pitchFamily="34" charset="0"/>
              <a:cs typeface="Arial" panose="020B0604020202020204" pitchFamily="34" charset="0"/>
            </a:endParaRPr>
          </a:p>
          <a:p>
            <a:pPr marL="82296"/>
            <a:endParaRPr lang="ro-MD" sz="1350" b="1" u="sng" dirty="0">
              <a:solidFill>
                <a:srgbClr val="002060"/>
              </a:solidFill>
              <a:latin typeface="Arial" panose="020B0604020202020204" pitchFamily="34" charset="0"/>
              <a:cs typeface="Arial" panose="020B0604020202020204" pitchFamily="34" charset="0"/>
            </a:endParaRPr>
          </a:p>
          <a:p>
            <a:pPr marL="82296"/>
            <a:r>
              <a:rPr lang="ro-MD" sz="1350" b="1" u="sng" dirty="0">
                <a:solidFill>
                  <a:srgbClr val="002060"/>
                </a:solidFill>
                <a:latin typeface="Arial" panose="020B0604020202020204" pitchFamily="34" charset="0"/>
                <a:cs typeface="Arial" panose="020B0604020202020204" pitchFamily="34" charset="0"/>
              </a:rPr>
              <a:t>Dezvoltare infrastructuri </a:t>
            </a:r>
            <a:r>
              <a:rPr lang="ro-MD" sz="1350" b="1" u="sng" dirty="0">
                <a:solidFill>
                  <a:srgbClr val="002060"/>
                </a:solidFill>
                <a:latin typeface="Arial" panose="020B0604020202020204" pitchFamily="34" charset="0"/>
                <a:cs typeface="Arial" panose="020B0604020202020204" pitchFamily="34" charset="0"/>
              </a:rPr>
              <a:t>de sprijin al afacerilor </a:t>
            </a:r>
          </a:p>
          <a:p>
            <a:pPr marL="82296"/>
            <a:endParaRPr lang="ro-MD" sz="1500" dirty="0">
              <a:solidFill>
                <a:srgbClr val="002060"/>
              </a:solidFill>
              <a:latin typeface="Arial" panose="020B0604020202020204" pitchFamily="34" charset="0"/>
              <a:cs typeface="Arial" panose="020B0604020202020204" pitchFamily="34" charset="0"/>
            </a:endParaRPr>
          </a:p>
          <a:p>
            <a:pPr marL="82296"/>
            <a:endParaRPr lang="ro-MD" sz="1500" dirty="0">
              <a:solidFill>
                <a:srgbClr val="002060"/>
              </a:solidFill>
              <a:latin typeface="Arial" panose="020B0604020202020204" pitchFamily="34" charset="0"/>
              <a:cs typeface="Arial" panose="020B0604020202020204" pitchFamily="34" charset="0"/>
            </a:endParaRPr>
          </a:p>
          <a:p>
            <a:pPr marL="332185" indent="-332185">
              <a:lnSpc>
                <a:spcPct val="150000"/>
              </a:lnSpc>
              <a:buClr>
                <a:srgbClr val="002060"/>
              </a:buClr>
              <a:buFont typeface="Wingdings" panose="05000000000000000000" pitchFamily="2" charset="2"/>
              <a:buChar char="q"/>
            </a:pPr>
            <a:r>
              <a:rPr lang="ro-MD" sz="1200" dirty="0">
                <a:solidFill>
                  <a:srgbClr val="002060"/>
                </a:solidFill>
                <a:latin typeface="Arial" panose="020B0604020202020204" pitchFamily="34" charset="0"/>
                <a:cs typeface="Arial" panose="020B0604020202020204" pitchFamily="34" charset="0"/>
              </a:rPr>
              <a:t>Crearea </a:t>
            </a:r>
            <a:r>
              <a:rPr lang="ro-MD" sz="1200" dirty="0">
                <a:solidFill>
                  <a:srgbClr val="002060"/>
                </a:solidFill>
                <a:latin typeface="Arial" panose="020B0604020202020204" pitchFamily="34" charset="0"/>
                <a:cs typeface="Arial" panose="020B0604020202020204" pitchFamily="34" charset="0"/>
              </a:rPr>
              <a:t>locurilor de muncă</a:t>
            </a:r>
          </a:p>
          <a:p>
            <a:pPr marL="332185" indent="-332185">
              <a:lnSpc>
                <a:spcPct val="150000"/>
              </a:lnSpc>
              <a:buClr>
                <a:srgbClr val="002060"/>
              </a:buClr>
              <a:buFont typeface="Wingdings" panose="05000000000000000000" pitchFamily="2" charset="2"/>
              <a:buChar char="q"/>
            </a:pPr>
            <a:r>
              <a:rPr lang="ro-MD" sz="1200" dirty="0">
                <a:solidFill>
                  <a:srgbClr val="002060"/>
                </a:solidFill>
                <a:latin typeface="Arial" panose="020B0604020202020204" pitchFamily="34" charset="0"/>
                <a:cs typeface="Arial" panose="020B0604020202020204" pitchFamily="34" charset="0"/>
              </a:rPr>
              <a:t>Atragerea de noi investiții</a:t>
            </a:r>
          </a:p>
          <a:p>
            <a:pPr marL="332185" indent="-332185">
              <a:lnSpc>
                <a:spcPct val="150000"/>
              </a:lnSpc>
              <a:buClr>
                <a:srgbClr val="002060"/>
              </a:buClr>
              <a:buFont typeface="Wingdings" panose="05000000000000000000" pitchFamily="2" charset="2"/>
              <a:buChar char="q"/>
            </a:pPr>
            <a:r>
              <a:rPr lang="ro-MD" sz="1200" dirty="0">
                <a:solidFill>
                  <a:srgbClr val="002060"/>
                </a:solidFill>
                <a:latin typeface="Arial" panose="020B0604020202020204" pitchFamily="34" charset="0"/>
                <a:cs typeface="Arial" panose="020B0604020202020204" pitchFamily="34" charset="0"/>
              </a:rPr>
              <a:t>Creșterea volumului producției industrial fabricate</a:t>
            </a:r>
          </a:p>
          <a:p>
            <a:pPr marL="332185" indent="-332185">
              <a:lnSpc>
                <a:spcPct val="150000"/>
              </a:lnSpc>
              <a:buClr>
                <a:srgbClr val="002060"/>
              </a:buClr>
              <a:buFont typeface="Wingdings" panose="05000000000000000000" pitchFamily="2" charset="2"/>
              <a:buChar char="q"/>
            </a:pPr>
            <a:r>
              <a:rPr lang="ro-MD" sz="1200" dirty="0">
                <a:solidFill>
                  <a:srgbClr val="002060"/>
                </a:solidFill>
                <a:latin typeface="Arial" panose="020B0604020202020204" pitchFamily="34" charset="0"/>
                <a:cs typeface="Arial" panose="020B0604020202020204" pitchFamily="34" charset="0"/>
              </a:rPr>
              <a:t>Creșterea exporturilor</a:t>
            </a:r>
            <a:endParaRPr lang="ru-RU" sz="1200" dirty="0">
              <a:solidFill>
                <a:srgbClr val="002060"/>
              </a:solidFill>
              <a:latin typeface="Arial" panose="020B0604020202020204" pitchFamily="34" charset="0"/>
              <a:cs typeface="Arial" panose="020B0604020202020204" pitchFamily="34" charset="0"/>
            </a:endParaRPr>
          </a:p>
        </p:txBody>
      </p:sp>
      <p:sp>
        <p:nvSpPr>
          <p:cNvPr id="4" name="Down Arrow 3"/>
          <p:cNvSpPr/>
          <p:nvPr/>
        </p:nvSpPr>
        <p:spPr>
          <a:xfrm>
            <a:off x="6185781" y="3397807"/>
            <a:ext cx="298765" cy="3327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Down Arrow 6"/>
          <p:cNvSpPr/>
          <p:nvPr/>
        </p:nvSpPr>
        <p:spPr>
          <a:xfrm>
            <a:off x="1650076" y="3425164"/>
            <a:ext cx="298765" cy="3327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Стрелка вправо 6"/>
          <p:cNvSpPr/>
          <p:nvPr/>
        </p:nvSpPr>
        <p:spPr>
          <a:xfrm>
            <a:off x="2609350" y="2209647"/>
            <a:ext cx="426028" cy="2402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350"/>
          </a:p>
        </p:txBody>
      </p:sp>
    </p:spTree>
    <p:extLst>
      <p:ext uri="{BB962C8B-B14F-4D97-AF65-F5344CB8AC3E}">
        <p14:creationId xmlns:p14="http://schemas.microsoft.com/office/powerpoint/2010/main" val="13886291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6306" y="2003102"/>
            <a:ext cx="8436971" cy="3349193"/>
          </a:xfrm>
        </p:spPr>
        <p:txBody>
          <a:bodyPr>
            <a:normAutofit/>
          </a:bodyPr>
          <a:lstStyle/>
          <a:p>
            <a:pPr marL="332185" indent="-250031" algn="just">
              <a:lnSpc>
                <a:spcPct val="150000"/>
              </a:lnSpc>
              <a:buClr>
                <a:srgbClr val="002060"/>
              </a:buClr>
              <a:buSzPct val="100000"/>
              <a:buFont typeface="Wingdings" panose="05000000000000000000" pitchFamily="2" charset="2"/>
              <a:buChar char="q"/>
            </a:pPr>
            <a:r>
              <a:rPr lang="ro-RO" sz="1425" dirty="0">
                <a:solidFill>
                  <a:srgbClr val="002060"/>
                </a:solidFill>
                <a:latin typeface="Arial" pitchFamily="34" charset="0"/>
                <a:cs typeface="Arial" pitchFamily="34" charset="0"/>
              </a:rPr>
              <a:t>P</a:t>
            </a:r>
            <a:r>
              <a:rPr lang="en-US" sz="1425" dirty="0" err="1">
                <a:solidFill>
                  <a:srgbClr val="002060"/>
                </a:solidFill>
                <a:latin typeface="Arial" pitchFamily="34" charset="0"/>
                <a:cs typeface="Arial" pitchFamily="34" charset="0"/>
              </a:rPr>
              <a:t>rezentarea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unei</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imagini</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ansamblu</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asupra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punctelor</a:t>
            </a:r>
            <a:r>
              <a:rPr lang="en-US" sz="1425" dirty="0">
                <a:solidFill>
                  <a:srgbClr val="002060"/>
                </a:solidFill>
                <a:latin typeface="Arial" pitchFamily="34" charset="0"/>
                <a:cs typeface="Arial" pitchFamily="34" charset="0"/>
              </a:rPr>
              <a:t> forte </a:t>
            </a:r>
            <a:r>
              <a:rPr lang="en-US" sz="1425" dirty="0" err="1">
                <a:solidFill>
                  <a:srgbClr val="002060"/>
                </a:solidFill>
                <a:latin typeface="Arial" pitchFamily="34" charset="0"/>
                <a:cs typeface="Arial" pitchFamily="34" charset="0"/>
              </a:rPr>
              <a:t>și</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punctelor</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slabe</a:t>
            </a:r>
            <a:r>
              <a:rPr lang="en-US" sz="1425" dirty="0">
                <a:solidFill>
                  <a:srgbClr val="002060"/>
                </a:solidFill>
                <a:latin typeface="Arial" pitchFamily="34" charset="0"/>
                <a:cs typeface="Arial" pitchFamily="34" charset="0"/>
              </a:rPr>
              <a:t> ale </a:t>
            </a:r>
            <a:r>
              <a:rPr lang="en-US" sz="1425" dirty="0" err="1">
                <a:solidFill>
                  <a:srgbClr val="002060"/>
                </a:solidFill>
                <a:latin typeface="Arial" pitchFamily="34" charset="0"/>
                <a:cs typeface="Arial" pitchFamily="34" charset="0"/>
              </a:rPr>
              <a:t>sectorului</a:t>
            </a:r>
            <a:r>
              <a:rPr lang="en-US" sz="1425" dirty="0">
                <a:solidFill>
                  <a:srgbClr val="002060"/>
                </a:solidFill>
                <a:latin typeface="Arial" pitchFamily="34" charset="0"/>
                <a:cs typeface="Arial" pitchFamily="34" charset="0"/>
              </a:rPr>
              <a:t> ISA </a:t>
            </a:r>
            <a:r>
              <a:rPr lang="en-US" sz="1425" dirty="0" err="1">
                <a:solidFill>
                  <a:srgbClr val="002060"/>
                </a:solidFill>
                <a:latin typeface="Arial" pitchFamily="34" charset="0"/>
                <a:cs typeface="Arial" pitchFamily="34" charset="0"/>
              </a:rPr>
              <a:t>în</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Regiunea</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Dezvoltare</a:t>
            </a:r>
            <a:r>
              <a:rPr lang="en-US" sz="1425" dirty="0">
                <a:solidFill>
                  <a:srgbClr val="002060"/>
                </a:solidFill>
                <a:latin typeface="Arial" pitchFamily="34" charset="0"/>
                <a:cs typeface="Arial" pitchFamily="34" charset="0"/>
              </a:rPr>
              <a:t> Nord;</a:t>
            </a:r>
            <a:endParaRPr lang="ru-RU" sz="1425" dirty="0">
              <a:solidFill>
                <a:srgbClr val="002060"/>
              </a:solidFill>
              <a:latin typeface="Arial" pitchFamily="34" charset="0"/>
              <a:cs typeface="Arial" pitchFamily="34" charset="0"/>
            </a:endParaRPr>
          </a:p>
          <a:p>
            <a:pPr marL="332185" indent="-250031" algn="just">
              <a:lnSpc>
                <a:spcPct val="150000"/>
              </a:lnSpc>
              <a:buClr>
                <a:srgbClr val="002060"/>
              </a:buClr>
              <a:buSzPct val="100000"/>
              <a:buFont typeface="Wingdings" panose="05000000000000000000" pitchFamily="2" charset="2"/>
              <a:buChar char="q"/>
            </a:pPr>
            <a:r>
              <a:rPr lang="ro-RO" sz="1425" dirty="0">
                <a:solidFill>
                  <a:srgbClr val="002060"/>
                </a:solidFill>
                <a:latin typeface="Arial" pitchFamily="34" charset="0"/>
                <a:cs typeface="Arial" pitchFamily="34" charset="0"/>
              </a:rPr>
              <a:t>I</a:t>
            </a:r>
            <a:r>
              <a:rPr lang="en-US" sz="1425" dirty="0" err="1">
                <a:solidFill>
                  <a:srgbClr val="002060"/>
                </a:solidFill>
                <a:latin typeface="Arial" pitchFamily="34" charset="0"/>
                <a:cs typeface="Arial" pitchFamily="34" charset="0"/>
              </a:rPr>
              <a:t>dentificarea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elaborarea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și</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implementarea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viitoarelor</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proiecte</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în</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domeniul</a:t>
            </a:r>
            <a:r>
              <a:rPr lang="en-US" sz="1425" dirty="0">
                <a:solidFill>
                  <a:srgbClr val="002060"/>
                </a:solidFill>
                <a:latin typeface="Arial" pitchFamily="34" charset="0"/>
                <a:cs typeface="Arial" pitchFamily="34" charset="0"/>
              </a:rPr>
              <a:t> ISA, </a:t>
            </a:r>
            <a:r>
              <a:rPr lang="ro-MD" sz="1425" dirty="0">
                <a:solidFill>
                  <a:srgbClr val="002060"/>
                </a:solidFill>
                <a:latin typeface="Arial" pitchFamily="34" charset="0"/>
                <a:cs typeface="Arial" pitchFamily="34" charset="0"/>
              </a:rPr>
              <a:t>reieșind din </a:t>
            </a:r>
            <a:r>
              <a:rPr lang="en-US" sz="1425" dirty="0" err="1">
                <a:solidFill>
                  <a:srgbClr val="002060"/>
                </a:solidFill>
                <a:latin typeface="Arial" pitchFamily="34" charset="0"/>
                <a:cs typeface="Arial" pitchFamily="34" charset="0"/>
              </a:rPr>
              <a:t>necesitățile</a:t>
            </a:r>
            <a:r>
              <a:rPr lang="en-US" sz="1425" dirty="0">
                <a:solidFill>
                  <a:srgbClr val="002060"/>
                </a:solidFill>
                <a:latin typeface="Arial" pitchFamily="34" charset="0"/>
                <a:cs typeface="Arial" pitchFamily="34" charset="0"/>
              </a:rPr>
              <a:t> </a:t>
            </a:r>
            <a:r>
              <a:rPr lang="en-US" sz="1425" dirty="0">
                <a:solidFill>
                  <a:srgbClr val="002060"/>
                </a:solidFill>
                <a:latin typeface="Arial" pitchFamily="34" charset="0"/>
                <a:cs typeface="Arial" pitchFamily="34" charset="0"/>
              </a:rPr>
              <a:t>de </a:t>
            </a:r>
            <a:r>
              <a:rPr lang="en-US" sz="1425" dirty="0" err="1">
                <a:solidFill>
                  <a:srgbClr val="002060"/>
                </a:solidFill>
                <a:latin typeface="Arial" pitchFamily="34" charset="0"/>
                <a:cs typeface="Arial" pitchFamily="34" charset="0"/>
              </a:rPr>
              <a:t>dezvoltare</a:t>
            </a:r>
            <a:r>
              <a:rPr lang="en-US" sz="1425" dirty="0">
                <a:solidFill>
                  <a:srgbClr val="002060"/>
                </a:solidFill>
                <a:latin typeface="Arial" pitchFamily="34" charset="0"/>
                <a:cs typeface="Arial" pitchFamily="34" charset="0"/>
              </a:rPr>
              <a:t> a </a:t>
            </a:r>
            <a:r>
              <a:rPr lang="en-US" sz="1425" dirty="0" err="1">
                <a:solidFill>
                  <a:srgbClr val="002060"/>
                </a:solidFill>
                <a:latin typeface="Arial" pitchFamily="34" charset="0"/>
                <a:cs typeface="Arial" pitchFamily="34" charset="0"/>
              </a:rPr>
              <a:t>sectorului</a:t>
            </a:r>
            <a:r>
              <a:rPr lang="en-US" sz="1425" dirty="0">
                <a:solidFill>
                  <a:srgbClr val="002060"/>
                </a:solidFill>
                <a:latin typeface="Arial" pitchFamily="34" charset="0"/>
                <a:cs typeface="Arial" pitchFamily="34" charset="0"/>
              </a:rPr>
              <a:t>;</a:t>
            </a:r>
            <a:endParaRPr lang="ru-RU" sz="1425" dirty="0">
              <a:solidFill>
                <a:srgbClr val="002060"/>
              </a:solidFill>
              <a:latin typeface="Arial" pitchFamily="34" charset="0"/>
              <a:cs typeface="Arial" pitchFamily="34" charset="0"/>
            </a:endParaRPr>
          </a:p>
          <a:p>
            <a:pPr marL="332185" indent="-250031" algn="just">
              <a:lnSpc>
                <a:spcPct val="150000"/>
              </a:lnSpc>
              <a:buClr>
                <a:srgbClr val="002060"/>
              </a:buClr>
              <a:buSzPct val="100000"/>
              <a:buFont typeface="Wingdings" panose="05000000000000000000" pitchFamily="2" charset="2"/>
              <a:buChar char="q"/>
            </a:pPr>
            <a:r>
              <a:rPr lang="ro-RO" sz="1425" dirty="0">
                <a:solidFill>
                  <a:srgbClr val="002060"/>
                </a:solidFill>
                <a:latin typeface="Arial" pitchFamily="34" charset="0"/>
                <a:cs typeface="Arial" pitchFamily="34" charset="0"/>
              </a:rPr>
              <a:t>C</a:t>
            </a:r>
            <a:r>
              <a:rPr lang="en-US" sz="1425" dirty="0" err="1">
                <a:solidFill>
                  <a:srgbClr val="002060"/>
                </a:solidFill>
                <a:latin typeface="Arial" pitchFamily="34" charset="0"/>
                <a:cs typeface="Arial" pitchFamily="34" charset="0"/>
              </a:rPr>
              <a:t>onstituirea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unei</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platforme</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comunicare</a:t>
            </a:r>
            <a:r>
              <a:rPr lang="en-US" sz="1425" dirty="0">
                <a:solidFill>
                  <a:srgbClr val="002060"/>
                </a:solidFill>
                <a:latin typeface="Arial" pitchFamily="34" charset="0"/>
                <a:cs typeface="Arial" pitchFamily="34" charset="0"/>
              </a:rPr>
              <a:t> cu </a:t>
            </a:r>
            <a:r>
              <a:rPr lang="en-US" sz="1425" dirty="0" err="1">
                <a:solidFill>
                  <a:srgbClr val="002060"/>
                </a:solidFill>
                <a:latin typeface="Arial" pitchFamily="34" charset="0"/>
                <a:cs typeface="Arial" pitchFamily="34" charset="0"/>
              </a:rPr>
              <a:t>potențialii</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parteneri</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dezvoltare</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prezentând</a:t>
            </a:r>
            <a:r>
              <a:rPr lang="en-US" sz="1425" dirty="0">
                <a:solidFill>
                  <a:srgbClr val="002060"/>
                </a:solidFill>
                <a:latin typeface="Arial" pitchFamily="34" charset="0"/>
                <a:cs typeface="Arial" pitchFamily="34" charset="0"/>
              </a:rPr>
              <a:t> o </a:t>
            </a:r>
            <a:r>
              <a:rPr lang="en-US" sz="1425" dirty="0" err="1">
                <a:solidFill>
                  <a:srgbClr val="002060"/>
                </a:solidFill>
                <a:latin typeface="Arial" pitchFamily="34" charset="0"/>
                <a:cs typeface="Arial" pitchFamily="34" charset="0"/>
              </a:rPr>
              <a:t>viziune</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clară</a:t>
            </a:r>
            <a:r>
              <a:rPr lang="en-US" sz="1425" dirty="0">
                <a:solidFill>
                  <a:srgbClr val="002060"/>
                </a:solidFill>
                <a:latin typeface="Arial" pitchFamily="34" charset="0"/>
                <a:cs typeface="Arial" pitchFamily="34" charset="0"/>
              </a:rPr>
              <a:t> a </a:t>
            </a:r>
            <a:r>
              <a:rPr lang="en-US" sz="1425" dirty="0" err="1">
                <a:solidFill>
                  <a:srgbClr val="002060"/>
                </a:solidFill>
                <a:latin typeface="Arial" pitchFamily="34" charset="0"/>
                <a:cs typeface="Arial" pitchFamily="34" charset="0"/>
              </a:rPr>
              <a:t>necesităţilor</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investiționale</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și</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perspectivelor</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dezvoltare</a:t>
            </a:r>
            <a:r>
              <a:rPr lang="en-US" sz="1425" dirty="0">
                <a:solidFill>
                  <a:srgbClr val="002060"/>
                </a:solidFill>
                <a:latin typeface="Arial" pitchFamily="34" charset="0"/>
                <a:cs typeface="Arial" pitchFamily="34" charset="0"/>
              </a:rPr>
              <a:t> a </a:t>
            </a:r>
            <a:r>
              <a:rPr lang="en-US" sz="1425" dirty="0" err="1">
                <a:solidFill>
                  <a:srgbClr val="002060"/>
                </a:solidFill>
                <a:latin typeface="Arial" pitchFamily="34" charset="0"/>
                <a:cs typeface="Arial" pitchFamily="34" charset="0"/>
              </a:rPr>
              <a:t>sectorului</a:t>
            </a:r>
            <a:r>
              <a:rPr lang="en-US" sz="1425" dirty="0">
                <a:solidFill>
                  <a:srgbClr val="002060"/>
                </a:solidFill>
                <a:latin typeface="Arial" pitchFamily="34" charset="0"/>
                <a:cs typeface="Arial" pitchFamily="34" charset="0"/>
              </a:rPr>
              <a:t> ISA;</a:t>
            </a:r>
            <a:endParaRPr lang="ru-RU" sz="1425" dirty="0">
              <a:solidFill>
                <a:srgbClr val="002060"/>
              </a:solidFill>
              <a:latin typeface="Arial" pitchFamily="34" charset="0"/>
              <a:cs typeface="Arial" pitchFamily="34" charset="0"/>
            </a:endParaRPr>
          </a:p>
          <a:p>
            <a:pPr marL="332185" indent="-250031" algn="just">
              <a:lnSpc>
                <a:spcPct val="150000"/>
              </a:lnSpc>
              <a:buClr>
                <a:srgbClr val="002060"/>
              </a:buClr>
              <a:buSzPct val="100000"/>
              <a:buFont typeface="Wingdings" panose="05000000000000000000" pitchFamily="2" charset="2"/>
              <a:buChar char="q"/>
            </a:pPr>
            <a:r>
              <a:rPr lang="ro-RO" sz="1425" dirty="0">
                <a:solidFill>
                  <a:srgbClr val="002060"/>
                </a:solidFill>
                <a:latin typeface="Arial" pitchFamily="34" charset="0"/>
                <a:cs typeface="Arial" pitchFamily="34" charset="0"/>
              </a:rPr>
              <a:t>F</a:t>
            </a:r>
            <a:r>
              <a:rPr lang="en-US" sz="1425" dirty="0" err="1">
                <a:solidFill>
                  <a:srgbClr val="002060"/>
                </a:solidFill>
                <a:latin typeface="Arial" pitchFamily="34" charset="0"/>
                <a:cs typeface="Arial" pitchFamily="34" charset="0"/>
              </a:rPr>
              <a:t>acilitarea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procesului</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luare</a:t>
            </a:r>
            <a:r>
              <a:rPr lang="en-US" sz="1425" dirty="0">
                <a:solidFill>
                  <a:srgbClr val="002060"/>
                </a:solidFill>
                <a:latin typeface="Arial" pitchFamily="34" charset="0"/>
                <a:cs typeface="Arial" pitchFamily="34" charset="0"/>
              </a:rPr>
              <a:t> a </a:t>
            </a:r>
            <a:r>
              <a:rPr lang="en-US" sz="1425" dirty="0" err="1">
                <a:solidFill>
                  <a:srgbClr val="002060"/>
                </a:solidFill>
                <a:latin typeface="Arial" pitchFamily="34" charset="0"/>
                <a:cs typeface="Arial" pitchFamily="34" charset="0"/>
              </a:rPr>
              <a:t>deciziilor</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privind</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necesitatea</a:t>
            </a:r>
            <a:r>
              <a:rPr lang="en-US" sz="1425" dirty="0">
                <a:solidFill>
                  <a:srgbClr val="002060"/>
                </a:solidFill>
                <a:latin typeface="Arial" pitchFamily="34" charset="0"/>
                <a:cs typeface="Arial" pitchFamily="34" charset="0"/>
              </a:rPr>
              <a:t> de </a:t>
            </a:r>
            <a:r>
              <a:rPr lang="en-US" sz="1425" dirty="0" err="1">
                <a:solidFill>
                  <a:srgbClr val="002060"/>
                </a:solidFill>
                <a:latin typeface="Arial" pitchFamily="34" charset="0"/>
                <a:cs typeface="Arial" pitchFamily="34" charset="0"/>
              </a:rPr>
              <a:t>resurse</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financiare</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pentru</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dezvoltarea</a:t>
            </a:r>
            <a:r>
              <a:rPr lang="en-US" sz="1425" dirty="0">
                <a:solidFill>
                  <a:srgbClr val="002060"/>
                </a:solidFill>
                <a:latin typeface="Arial" pitchFamily="34" charset="0"/>
                <a:cs typeface="Arial" pitchFamily="34" charset="0"/>
              </a:rPr>
              <a:t> </a:t>
            </a:r>
            <a:r>
              <a:rPr lang="en-US" sz="1425" dirty="0" err="1">
                <a:solidFill>
                  <a:srgbClr val="002060"/>
                </a:solidFill>
                <a:latin typeface="Arial" pitchFamily="34" charset="0"/>
                <a:cs typeface="Arial" pitchFamily="34" charset="0"/>
              </a:rPr>
              <a:t>continuă</a:t>
            </a:r>
            <a:r>
              <a:rPr lang="en-US" sz="1425" dirty="0">
                <a:solidFill>
                  <a:srgbClr val="002060"/>
                </a:solidFill>
                <a:latin typeface="Arial" pitchFamily="34" charset="0"/>
                <a:cs typeface="Arial" pitchFamily="34" charset="0"/>
              </a:rPr>
              <a:t> a </a:t>
            </a:r>
            <a:r>
              <a:rPr lang="en-US" sz="1425" dirty="0" err="1">
                <a:solidFill>
                  <a:srgbClr val="002060"/>
                </a:solidFill>
                <a:latin typeface="Arial" pitchFamily="34" charset="0"/>
                <a:cs typeface="Arial" pitchFamily="34" charset="0"/>
              </a:rPr>
              <a:t>proiectelor</a:t>
            </a:r>
            <a:r>
              <a:rPr lang="en-US" sz="1425" dirty="0">
                <a:solidFill>
                  <a:srgbClr val="002060"/>
                </a:solidFill>
                <a:latin typeface="Arial" pitchFamily="34" charset="0"/>
                <a:cs typeface="Arial" pitchFamily="34" charset="0"/>
              </a:rPr>
              <a:t>.</a:t>
            </a:r>
            <a:endParaRPr lang="ru-RU" sz="1425" dirty="0">
              <a:solidFill>
                <a:srgbClr val="002060"/>
              </a:solidFill>
              <a:latin typeface="Arial" pitchFamily="34" charset="0"/>
              <a:cs typeface="Arial" pitchFamily="34" charset="0"/>
            </a:endParaRPr>
          </a:p>
          <a:p>
            <a:pPr marL="82296" indent="0">
              <a:lnSpc>
                <a:spcPct val="150000"/>
              </a:lnSpc>
              <a:buNone/>
            </a:pPr>
            <a:endParaRPr lang="ro-RO" sz="1800" dirty="0">
              <a:solidFill>
                <a:srgbClr val="002060"/>
              </a:solidFill>
              <a:latin typeface="Arial" pitchFamily="34" charset="0"/>
              <a:cs typeface="Arial" pitchFamily="34" charset="0"/>
            </a:endParaRPr>
          </a:p>
        </p:txBody>
      </p:sp>
      <p:sp>
        <p:nvSpPr>
          <p:cNvPr id="3" name="Заголовок 2"/>
          <p:cNvSpPr>
            <a:spLocks noGrp="1"/>
          </p:cNvSpPr>
          <p:nvPr>
            <p:ph type="title"/>
          </p:nvPr>
        </p:nvSpPr>
        <p:spPr>
          <a:xfrm>
            <a:off x="457200" y="1063229"/>
            <a:ext cx="8491384" cy="857250"/>
          </a:xfrm>
        </p:spPr>
        <p:txBody>
          <a:bodyPr>
            <a:normAutofit/>
          </a:bodyPr>
          <a:lstStyle/>
          <a:p>
            <a:pPr algn="r"/>
            <a:r>
              <a:rPr lang="en-US" sz="1800" u="sng" dirty="0" err="1">
                <a:solidFill>
                  <a:srgbClr val="002060"/>
                </a:solidFill>
                <a:effectLst/>
                <a:latin typeface="Arial" pitchFamily="34" charset="0"/>
                <a:cs typeface="Arial" pitchFamily="34" charset="0"/>
              </a:rPr>
              <a:t>Scopul</a:t>
            </a:r>
            <a:r>
              <a:rPr lang="en-US" sz="1800" u="sng" dirty="0">
                <a:solidFill>
                  <a:srgbClr val="002060"/>
                </a:solidFill>
                <a:effectLst/>
                <a:latin typeface="Arial" pitchFamily="34" charset="0"/>
                <a:cs typeface="Arial" pitchFamily="34" charset="0"/>
              </a:rPr>
              <a:t> </a:t>
            </a:r>
            <a:r>
              <a:rPr lang="en-US" sz="1800" u="sng" dirty="0" err="1">
                <a:solidFill>
                  <a:srgbClr val="002060"/>
                </a:solidFill>
                <a:effectLst/>
                <a:latin typeface="Arial" pitchFamily="34" charset="0"/>
                <a:cs typeface="Arial" pitchFamily="34" charset="0"/>
              </a:rPr>
              <a:t>elabor</a:t>
            </a:r>
            <a:r>
              <a:rPr lang="ro-RO" sz="1800" u="sng" dirty="0">
                <a:solidFill>
                  <a:srgbClr val="002060"/>
                </a:solidFill>
                <a:effectLst/>
                <a:latin typeface="Arial" pitchFamily="34" charset="0"/>
                <a:cs typeface="Arial" pitchFamily="34" charset="0"/>
              </a:rPr>
              <a:t>ării</a:t>
            </a:r>
            <a:r>
              <a:rPr lang="en-US" sz="1800" u="sng" dirty="0">
                <a:solidFill>
                  <a:srgbClr val="002060"/>
                </a:solidFill>
                <a:effectLst/>
                <a:latin typeface="Arial" pitchFamily="34" charset="0"/>
                <a:cs typeface="Arial" pitchFamily="34" charset="0"/>
              </a:rPr>
              <a:t> </a:t>
            </a:r>
            <a:r>
              <a:rPr lang="ro-RO" sz="1800" u="sng" dirty="0">
                <a:solidFill>
                  <a:srgbClr val="002060"/>
                </a:solidFill>
                <a:effectLst/>
                <a:latin typeface="Arial" pitchFamily="34" charset="0"/>
                <a:cs typeface="Arial" pitchFamily="34" charset="0"/>
              </a:rPr>
              <a:t>Programului Regional </a:t>
            </a:r>
            <a:r>
              <a:rPr lang="ro-RO" sz="1800" u="sng" dirty="0">
                <a:solidFill>
                  <a:srgbClr val="002060"/>
                </a:solidFill>
                <a:effectLst/>
                <a:latin typeface="Arial" pitchFamily="34" charset="0"/>
                <a:cs typeface="Arial" pitchFamily="34" charset="0"/>
              </a:rPr>
              <a:t>S</a:t>
            </a:r>
            <a:r>
              <a:rPr lang="ro-RO" sz="1800" u="sng" dirty="0">
                <a:solidFill>
                  <a:srgbClr val="002060"/>
                </a:solidFill>
                <a:effectLst/>
                <a:latin typeface="Arial" pitchFamily="34" charset="0"/>
                <a:cs typeface="Arial" pitchFamily="34" charset="0"/>
              </a:rPr>
              <a:t>ectorial</a:t>
            </a:r>
            <a:r>
              <a:rPr lang="en-US" sz="1800" u="sng" dirty="0">
                <a:solidFill>
                  <a:srgbClr val="002060"/>
                </a:solidFill>
                <a:effectLst/>
                <a:latin typeface="Arial" pitchFamily="34" charset="0"/>
                <a:cs typeface="Arial" pitchFamily="34" charset="0"/>
              </a:rPr>
              <a:t> </a:t>
            </a:r>
            <a:endParaRPr lang="ru-RU" sz="1800" u="sng" dirty="0">
              <a:solidFill>
                <a:srgbClr val="002060"/>
              </a:solidFill>
              <a:effectLst/>
              <a:latin typeface="Arial" pitchFamily="34" charset="0"/>
              <a:cs typeface="Arial" pitchFamily="34" charset="0"/>
            </a:endParaRPr>
          </a:p>
        </p:txBody>
      </p:sp>
      <p:pic>
        <p:nvPicPr>
          <p:cNvPr id="9" name="Obraz 2" descr="ADR Nord_logo.png"/>
          <p:cNvPicPr>
            <a:picLocks noChangeAspect="1" noChangeArrowheads="1"/>
          </p:cNvPicPr>
          <p:nvPr/>
        </p:nvPicPr>
        <p:blipFill>
          <a:blip r:embed="rId2" cstate="print"/>
          <a:srcRect/>
          <a:stretch>
            <a:fillRect/>
          </a:stretch>
        </p:blipFill>
        <p:spPr bwMode="auto">
          <a:xfrm>
            <a:off x="456305" y="980606"/>
            <a:ext cx="2043113" cy="407194"/>
          </a:xfrm>
          <a:prstGeom prst="rect">
            <a:avLst/>
          </a:prstGeom>
          <a:noFill/>
        </p:spPr>
      </p:pic>
    </p:spTree>
    <p:extLst>
      <p:ext uri="{BB962C8B-B14F-4D97-AF65-F5344CB8AC3E}">
        <p14:creationId xmlns:p14="http://schemas.microsoft.com/office/powerpoint/2010/main" val="3813958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952317"/>
            <a:ext cx="8229600" cy="3410402"/>
          </a:xfrm>
        </p:spPr>
        <p:txBody>
          <a:bodyPr>
            <a:normAutofit fontScale="92500" lnSpcReduction="20000"/>
          </a:bodyPr>
          <a:lstStyle/>
          <a:p>
            <a:pPr marL="82296" indent="0">
              <a:buNone/>
            </a:pPr>
            <a:r>
              <a:rPr lang="ro-RO" sz="1800" dirty="0">
                <a:solidFill>
                  <a:srgbClr val="002060"/>
                </a:solidFill>
                <a:latin typeface="Arial" pitchFamily="34" charset="0"/>
                <a:cs typeface="Arial" pitchFamily="34" charset="0"/>
              </a:rPr>
              <a:t>Programul este structurat în următoarele secțiuni principale</a:t>
            </a:r>
            <a:r>
              <a:rPr lang="ro-RO" sz="1800" dirty="0">
                <a:solidFill>
                  <a:srgbClr val="002060"/>
                </a:solidFill>
                <a:latin typeface="Arial" pitchFamily="34" charset="0"/>
                <a:cs typeface="Arial" pitchFamily="34" charset="0"/>
              </a:rPr>
              <a:t>:</a:t>
            </a:r>
          </a:p>
          <a:p>
            <a:pPr marL="82296" indent="0">
              <a:buNone/>
            </a:pPr>
            <a:endParaRPr lang="ru-RU" sz="1800" dirty="0">
              <a:solidFill>
                <a:srgbClr val="002060"/>
              </a:solidFill>
              <a:latin typeface="Arial" pitchFamily="34" charset="0"/>
              <a:cs typeface="Arial" pitchFamily="34" charset="0"/>
            </a:endParaRPr>
          </a:p>
          <a:p>
            <a:pPr marL="332185" indent="-332185" algn="just">
              <a:buClr>
                <a:srgbClr val="002060"/>
              </a:buClr>
              <a:buSzPct val="100000"/>
              <a:buFont typeface="Wingdings" pitchFamily="2" charset="2"/>
              <a:buChar char="q"/>
            </a:pPr>
            <a:r>
              <a:rPr lang="ro-RO" sz="1650" dirty="0">
                <a:solidFill>
                  <a:srgbClr val="002060"/>
                </a:solidFill>
                <a:latin typeface="Arial" panose="020B0604020202020204" pitchFamily="34" charset="0"/>
                <a:cs typeface="Arial" panose="020B0604020202020204" pitchFamily="34" charset="0"/>
              </a:rPr>
              <a:t>Evaluarea cadrului strategic, legal și instituțional existent.</a:t>
            </a:r>
          </a:p>
          <a:p>
            <a:pPr marL="333375" indent="-333375" algn="just">
              <a:buClr>
                <a:srgbClr val="002060"/>
              </a:buClr>
              <a:buSzPct val="100000"/>
              <a:buFont typeface="Wingdings" pitchFamily="2" charset="2"/>
              <a:buChar char="q"/>
            </a:pPr>
            <a:r>
              <a:rPr lang="ro-RO" sz="1650" dirty="0">
                <a:solidFill>
                  <a:srgbClr val="002060"/>
                </a:solidFill>
                <a:latin typeface="Arial" panose="020B0604020202020204" pitchFamily="34" charset="0"/>
                <a:cs typeface="Arial" panose="020B0604020202020204" pitchFamily="34" charset="0"/>
              </a:rPr>
              <a:t>Evaluarea și a</a:t>
            </a:r>
            <a:r>
              <a:rPr lang="x-none" sz="1650" dirty="0">
                <a:solidFill>
                  <a:srgbClr val="002060"/>
                </a:solidFill>
                <a:latin typeface="Arial" panose="020B0604020202020204" pitchFamily="34" charset="0"/>
                <a:cs typeface="Arial" panose="020B0604020202020204" pitchFamily="34" charset="0"/>
              </a:rPr>
              <a:t>naliza situației curente </a:t>
            </a:r>
            <a:r>
              <a:rPr lang="x-none" sz="1650" dirty="0">
                <a:solidFill>
                  <a:srgbClr val="002060"/>
                </a:solidFill>
                <a:latin typeface="Arial" panose="020B0604020202020204" pitchFamily="34" charset="0"/>
                <a:cs typeface="Arial" panose="020B0604020202020204" pitchFamily="34" charset="0"/>
              </a:rPr>
              <a:t>a domeniului</a:t>
            </a:r>
            <a:endParaRPr lang="en-US" sz="1650" dirty="0">
              <a:solidFill>
                <a:srgbClr val="002060"/>
              </a:solidFill>
              <a:latin typeface="Arial" panose="020B0604020202020204" pitchFamily="34" charset="0"/>
              <a:cs typeface="Arial" panose="020B0604020202020204" pitchFamily="34" charset="0"/>
            </a:endParaRPr>
          </a:p>
          <a:p>
            <a:pPr marL="394097" lvl="1" indent="-257175">
              <a:buClr>
                <a:srgbClr val="002060"/>
              </a:buClr>
              <a:buFont typeface="Wingdings" pitchFamily="2" charset="2"/>
              <a:buChar char="§"/>
            </a:pPr>
            <a:r>
              <a:rPr lang="en-US" sz="1650" i="1" dirty="0" err="1">
                <a:solidFill>
                  <a:srgbClr val="002060"/>
                </a:solidFill>
                <a:latin typeface="Arial" pitchFamily="34" charset="0"/>
                <a:cs typeface="Arial" pitchFamily="34" charset="0"/>
              </a:rPr>
              <a:t>Analiza</a:t>
            </a:r>
            <a:r>
              <a:rPr lang="en-US" sz="1650" i="1" dirty="0">
                <a:solidFill>
                  <a:srgbClr val="002060"/>
                </a:solidFill>
                <a:latin typeface="Arial" pitchFamily="34" charset="0"/>
                <a:cs typeface="Arial" pitchFamily="34" charset="0"/>
              </a:rPr>
              <a:t> </a:t>
            </a:r>
            <a:r>
              <a:rPr lang="en-US" sz="1650" i="1" dirty="0" err="1">
                <a:solidFill>
                  <a:srgbClr val="002060"/>
                </a:solidFill>
                <a:latin typeface="Arial" pitchFamily="34" charset="0"/>
                <a:cs typeface="Arial" pitchFamily="34" charset="0"/>
              </a:rPr>
              <a:t>potențialului</a:t>
            </a:r>
            <a:r>
              <a:rPr lang="en-US" sz="1650" i="1" dirty="0">
                <a:solidFill>
                  <a:srgbClr val="002060"/>
                </a:solidFill>
                <a:latin typeface="Arial" pitchFamily="34" charset="0"/>
                <a:cs typeface="Arial" pitchFamily="34" charset="0"/>
              </a:rPr>
              <a:t> RDN sub </a:t>
            </a:r>
            <a:r>
              <a:rPr lang="en-US" sz="1650" i="1" dirty="0" err="1">
                <a:solidFill>
                  <a:srgbClr val="002060"/>
                </a:solidFill>
                <a:latin typeface="Arial" pitchFamily="34" charset="0"/>
                <a:cs typeface="Arial" pitchFamily="34" charset="0"/>
              </a:rPr>
              <a:t>aspectul</a:t>
            </a:r>
            <a:r>
              <a:rPr lang="en-US" sz="1650" i="1" dirty="0">
                <a:solidFill>
                  <a:srgbClr val="002060"/>
                </a:solidFill>
                <a:latin typeface="Arial" pitchFamily="34" charset="0"/>
                <a:cs typeface="Arial" pitchFamily="34" charset="0"/>
              </a:rPr>
              <a:t> </a:t>
            </a:r>
            <a:r>
              <a:rPr lang="en-US" sz="1650" i="1" dirty="0" err="1">
                <a:solidFill>
                  <a:srgbClr val="002060"/>
                </a:solidFill>
                <a:latin typeface="Arial" pitchFamily="34" charset="0"/>
                <a:cs typeface="Arial" pitchFamily="34" charset="0"/>
              </a:rPr>
              <a:t>resurselor</a:t>
            </a:r>
            <a:r>
              <a:rPr lang="en-US" sz="1650" i="1" dirty="0">
                <a:solidFill>
                  <a:srgbClr val="002060"/>
                </a:solidFill>
                <a:latin typeface="Arial" pitchFamily="34" charset="0"/>
                <a:cs typeface="Arial" pitchFamily="34" charset="0"/>
              </a:rPr>
              <a:t> </a:t>
            </a:r>
            <a:r>
              <a:rPr lang="en-US" sz="1650" i="1" dirty="0" err="1">
                <a:solidFill>
                  <a:srgbClr val="002060"/>
                </a:solidFill>
                <a:latin typeface="Arial" pitchFamily="34" charset="0"/>
                <a:cs typeface="Arial" pitchFamily="34" charset="0"/>
              </a:rPr>
              <a:t>existente</a:t>
            </a:r>
            <a:r>
              <a:rPr lang="ro-MD" sz="1650" i="1" dirty="0">
                <a:solidFill>
                  <a:srgbClr val="002060"/>
                </a:solidFill>
                <a:latin typeface="Arial" pitchFamily="34" charset="0"/>
                <a:cs typeface="Arial" pitchFamily="34" charset="0"/>
              </a:rPr>
              <a:t> (administrativ, natural, uman, inovativ)</a:t>
            </a:r>
            <a:endParaRPr lang="ro-RO" sz="1650" i="1" dirty="0">
              <a:solidFill>
                <a:srgbClr val="002060"/>
              </a:solidFill>
              <a:latin typeface="Arial" pitchFamily="34" charset="0"/>
              <a:cs typeface="Arial" pitchFamily="34" charset="0"/>
            </a:endParaRPr>
          </a:p>
          <a:p>
            <a:pPr marL="394097" lvl="1" indent="-257175">
              <a:buClr>
                <a:srgbClr val="002060"/>
              </a:buClr>
              <a:buFont typeface="Wingdings" pitchFamily="2" charset="2"/>
              <a:buChar char="§"/>
            </a:pPr>
            <a:r>
              <a:rPr lang="ro-RO" sz="1650" i="1" dirty="0">
                <a:solidFill>
                  <a:srgbClr val="002060"/>
                </a:solidFill>
                <a:latin typeface="Arial" pitchFamily="34" charset="0"/>
                <a:cs typeface="Arial" pitchFamily="34" charset="0"/>
              </a:rPr>
              <a:t>Analiza și evoluția </a:t>
            </a:r>
            <a:r>
              <a:rPr lang="ro-RO" sz="1650" i="1" dirty="0">
                <a:solidFill>
                  <a:srgbClr val="002060"/>
                </a:solidFill>
                <a:latin typeface="Arial" pitchFamily="34" charset="0"/>
                <a:cs typeface="Arial" pitchFamily="34" charset="0"/>
              </a:rPr>
              <a:t>situației de ansamblu al </a:t>
            </a:r>
            <a:r>
              <a:rPr lang="ro-RO" sz="1650" i="1" dirty="0">
                <a:solidFill>
                  <a:srgbClr val="002060"/>
                </a:solidFill>
                <a:latin typeface="Arial" pitchFamily="34" charset="0"/>
                <a:cs typeface="Arial" pitchFamily="34" charset="0"/>
              </a:rPr>
              <a:t>sectorului IMM-urilor </a:t>
            </a:r>
            <a:r>
              <a:rPr lang="ro-RO" sz="1650" i="1" dirty="0">
                <a:solidFill>
                  <a:srgbClr val="002060"/>
                </a:solidFill>
                <a:latin typeface="Arial" pitchFamily="34" charset="0"/>
                <a:cs typeface="Arial" pitchFamily="34" charset="0"/>
              </a:rPr>
              <a:t>în RDN</a:t>
            </a:r>
          </a:p>
          <a:p>
            <a:pPr marL="394097" lvl="1" indent="-257175">
              <a:buClr>
                <a:srgbClr val="002060"/>
              </a:buClr>
              <a:buFont typeface="Wingdings" pitchFamily="2" charset="2"/>
              <a:buChar char="§"/>
            </a:pPr>
            <a:r>
              <a:rPr lang="ro-RO" sz="1650" i="1" dirty="0">
                <a:solidFill>
                  <a:srgbClr val="002060"/>
                </a:solidFill>
                <a:latin typeface="Arial" pitchFamily="34" charset="0"/>
                <a:cs typeface="Arial" pitchFamily="34" charset="0"/>
              </a:rPr>
              <a:t>Prezentarea generală a informației asupra infrastructurii de afaceri existentă (ZEL, PI, IA) și asupra terenurilor/locațiilor libere potrivite pentru dezvoltarea structurilor de sprijinire de afaceri în RDN</a:t>
            </a:r>
          </a:p>
          <a:p>
            <a:pPr marL="332185" indent="-332185" algn="just">
              <a:buClr>
                <a:srgbClr val="002060"/>
              </a:buClr>
              <a:buSzPct val="100000"/>
              <a:buFont typeface="Wingdings" pitchFamily="2" charset="2"/>
              <a:buChar char="q"/>
            </a:pPr>
            <a:r>
              <a:rPr lang="ro-RO" sz="1650" dirty="0">
                <a:solidFill>
                  <a:srgbClr val="002060"/>
                </a:solidFill>
                <a:latin typeface="Arial" panose="020B0604020202020204" pitchFamily="34" charset="0"/>
                <a:cs typeface="Arial" panose="020B0604020202020204" pitchFamily="34" charset="0"/>
              </a:rPr>
              <a:t>Identificarea problemelor </a:t>
            </a:r>
            <a:r>
              <a:rPr lang="en-US" sz="1650" dirty="0" err="1">
                <a:solidFill>
                  <a:srgbClr val="002060"/>
                </a:solidFill>
                <a:latin typeface="Arial" panose="020B0604020202020204" pitchFamily="34" charset="0"/>
                <a:cs typeface="Arial" panose="020B0604020202020204" pitchFamily="34" charset="0"/>
              </a:rPr>
              <a:t>sectorului</a:t>
            </a:r>
            <a:r>
              <a:rPr lang="en-US" sz="1650" dirty="0">
                <a:solidFill>
                  <a:srgbClr val="002060"/>
                </a:solidFill>
                <a:latin typeface="Arial" panose="020B0604020202020204" pitchFamily="34" charset="0"/>
                <a:cs typeface="Arial" panose="020B0604020202020204" pitchFamily="34" charset="0"/>
              </a:rPr>
              <a:t>, </a:t>
            </a:r>
            <a:r>
              <a:rPr lang="ro-RO" sz="1650" dirty="0">
                <a:solidFill>
                  <a:srgbClr val="002060"/>
                </a:solidFill>
                <a:latin typeface="Arial" panose="020B0604020202020204" pitchFamily="34" charset="0"/>
                <a:cs typeface="Arial" panose="020B0604020202020204" pitchFamily="34" charset="0"/>
              </a:rPr>
              <a:t>definirea viziunii şi obiectivelor programului, împreună cu acțiunile pentru realizarea acestora.</a:t>
            </a:r>
            <a:endParaRPr lang="en-US" sz="1650" dirty="0">
              <a:solidFill>
                <a:srgbClr val="002060"/>
              </a:solidFill>
              <a:latin typeface="Arial" panose="020B0604020202020204" pitchFamily="34" charset="0"/>
              <a:cs typeface="Arial" panose="020B0604020202020204" pitchFamily="34" charset="0"/>
            </a:endParaRPr>
          </a:p>
          <a:p>
            <a:pPr marL="332185" indent="-332185" algn="just">
              <a:buClr>
                <a:srgbClr val="002060"/>
              </a:buClr>
              <a:buSzPct val="100000"/>
              <a:buFont typeface="Wingdings" pitchFamily="2" charset="2"/>
              <a:buChar char="q"/>
            </a:pPr>
            <a:r>
              <a:rPr lang="ro-RO" sz="1650" dirty="0">
                <a:solidFill>
                  <a:srgbClr val="002060"/>
                </a:solidFill>
                <a:latin typeface="Arial" panose="020B0604020202020204" pitchFamily="34" charset="0"/>
                <a:cs typeface="Arial" panose="020B0604020202020204" pitchFamily="34" charset="0"/>
              </a:rPr>
              <a:t>Definirea planului de acțiuni şi a rezultatelor așteptate împreună cu indicatorii de </a:t>
            </a:r>
            <a:r>
              <a:rPr lang="ro-RO" sz="1650" dirty="0">
                <a:solidFill>
                  <a:srgbClr val="002060"/>
                </a:solidFill>
                <a:latin typeface="Arial" panose="020B0604020202020204" pitchFamily="34" charset="0"/>
                <a:cs typeface="Arial" panose="020B0604020202020204" pitchFamily="34" charset="0"/>
              </a:rPr>
              <a:t>măsurare. </a:t>
            </a:r>
            <a:endParaRPr lang="ro-RO" sz="1650" dirty="0">
              <a:solidFill>
                <a:srgbClr val="002060"/>
              </a:solidFill>
              <a:latin typeface="Arial" panose="020B0604020202020204" pitchFamily="34" charset="0"/>
              <a:cs typeface="Arial" panose="020B0604020202020204" pitchFamily="34" charset="0"/>
            </a:endParaRPr>
          </a:p>
          <a:p>
            <a:pPr marL="332185" indent="-332185" algn="just">
              <a:buClr>
                <a:srgbClr val="002060"/>
              </a:buClr>
              <a:buSzPct val="100000"/>
              <a:buFont typeface="Wingdings" pitchFamily="2" charset="2"/>
              <a:buChar char="q"/>
            </a:pPr>
            <a:r>
              <a:rPr lang="ro-RO" sz="1650" dirty="0">
                <a:solidFill>
                  <a:srgbClr val="002060"/>
                </a:solidFill>
                <a:latin typeface="Arial" panose="020B0604020202020204" pitchFamily="34" charset="0"/>
                <a:cs typeface="Arial" panose="020B0604020202020204" pitchFamily="34" charset="0"/>
              </a:rPr>
              <a:t>Documentul este finalizat cu un portofoliu de proiecte prioritare pentru implementarea programului. </a:t>
            </a:r>
            <a:endParaRPr lang="en-US" sz="1650" dirty="0">
              <a:solidFill>
                <a:srgbClr val="002060"/>
              </a:solidFill>
              <a:latin typeface="Arial" panose="020B0604020202020204" pitchFamily="34" charset="0"/>
              <a:cs typeface="Arial" panose="020B0604020202020204" pitchFamily="34" charset="0"/>
            </a:endParaRPr>
          </a:p>
          <a:p>
            <a:pPr>
              <a:buFont typeface="Wingdings" pitchFamily="2" charset="2"/>
              <a:buChar char="q"/>
            </a:pPr>
            <a:endParaRPr lang="ru-RU" dirty="0"/>
          </a:p>
        </p:txBody>
      </p:sp>
      <p:sp>
        <p:nvSpPr>
          <p:cNvPr id="3" name="Заголовок 2"/>
          <p:cNvSpPr>
            <a:spLocks noGrp="1"/>
          </p:cNvSpPr>
          <p:nvPr>
            <p:ph type="title"/>
          </p:nvPr>
        </p:nvSpPr>
        <p:spPr/>
        <p:txBody>
          <a:bodyPr>
            <a:normAutofit/>
          </a:bodyPr>
          <a:lstStyle/>
          <a:p>
            <a:pPr algn="r"/>
            <a:r>
              <a:rPr lang="x-none" sz="1800" u="sng" dirty="0">
                <a:solidFill>
                  <a:srgbClr val="002060"/>
                </a:solidFill>
                <a:effectLst/>
                <a:latin typeface="Arial" panose="020B0604020202020204" pitchFamily="34" charset="0"/>
                <a:cs typeface="Arial" panose="020B0604020202020204" pitchFamily="34" charset="0"/>
              </a:rPr>
              <a:t>Structura </a:t>
            </a:r>
            <a:r>
              <a:rPr lang="x-none" sz="1800" u="sng" dirty="0">
                <a:solidFill>
                  <a:srgbClr val="002060"/>
                </a:solidFill>
                <a:effectLst/>
                <a:latin typeface="Arial" panose="020B0604020202020204" pitchFamily="34" charset="0"/>
                <a:cs typeface="Arial" panose="020B0604020202020204" pitchFamily="34" charset="0"/>
              </a:rPr>
              <a:t>P</a:t>
            </a:r>
            <a:r>
              <a:rPr lang="ro-RO" sz="1800" u="sng" dirty="0">
                <a:solidFill>
                  <a:srgbClr val="002060"/>
                </a:solidFill>
                <a:effectLst/>
                <a:latin typeface="Arial" panose="020B0604020202020204" pitchFamily="34" charset="0"/>
                <a:cs typeface="Arial" panose="020B0604020202020204" pitchFamily="34" charset="0"/>
              </a:rPr>
              <a:t>rogramului </a:t>
            </a:r>
            <a:r>
              <a:rPr lang="x-none" sz="1800" u="sng" dirty="0">
                <a:solidFill>
                  <a:srgbClr val="002060"/>
                </a:solidFill>
                <a:effectLst/>
                <a:latin typeface="Arial" panose="020B0604020202020204" pitchFamily="34" charset="0"/>
                <a:cs typeface="Arial" panose="020B0604020202020204" pitchFamily="34" charset="0"/>
              </a:rPr>
              <a:t>R</a:t>
            </a:r>
            <a:r>
              <a:rPr lang="ro-RO" sz="1800" u="sng" dirty="0">
                <a:solidFill>
                  <a:srgbClr val="002060"/>
                </a:solidFill>
                <a:effectLst/>
                <a:latin typeface="Arial" panose="020B0604020202020204" pitchFamily="34" charset="0"/>
                <a:cs typeface="Arial" panose="020B0604020202020204" pitchFamily="34" charset="0"/>
              </a:rPr>
              <a:t>egional </a:t>
            </a:r>
            <a:r>
              <a:rPr lang="x-none" sz="1800" u="sng" dirty="0">
                <a:solidFill>
                  <a:srgbClr val="002060"/>
                </a:solidFill>
                <a:effectLst/>
                <a:latin typeface="Arial" panose="020B0604020202020204" pitchFamily="34" charset="0"/>
                <a:cs typeface="Arial" panose="020B0604020202020204" pitchFamily="34" charset="0"/>
              </a:rPr>
              <a:t>S</a:t>
            </a:r>
            <a:r>
              <a:rPr lang="ro-RO" sz="1800" u="sng" dirty="0">
                <a:solidFill>
                  <a:srgbClr val="002060"/>
                </a:solidFill>
                <a:effectLst/>
                <a:latin typeface="Arial" panose="020B0604020202020204" pitchFamily="34" charset="0"/>
                <a:cs typeface="Arial" panose="020B0604020202020204" pitchFamily="34" charset="0"/>
              </a:rPr>
              <a:t>ectorial</a:t>
            </a:r>
            <a:endParaRPr lang="ru-RU" sz="1800" dirty="0">
              <a:effectLst/>
            </a:endParaRPr>
          </a:p>
        </p:txBody>
      </p:sp>
      <p:pic>
        <p:nvPicPr>
          <p:cNvPr id="4" name="Obraz 2" descr="ADR Nord_logo.png"/>
          <p:cNvPicPr>
            <a:picLocks noChangeAspect="1" noChangeArrowheads="1"/>
          </p:cNvPicPr>
          <p:nvPr/>
        </p:nvPicPr>
        <p:blipFill>
          <a:blip r:embed="rId3" cstate="print"/>
          <a:srcRect/>
          <a:stretch>
            <a:fillRect/>
          </a:stretch>
        </p:blipFill>
        <p:spPr bwMode="auto">
          <a:xfrm>
            <a:off x="456305" y="980606"/>
            <a:ext cx="2043113" cy="407194"/>
          </a:xfrm>
          <a:prstGeom prst="rect">
            <a:avLst/>
          </a:prstGeom>
          <a:noFill/>
        </p:spPr>
      </p:pic>
    </p:spTree>
    <p:extLst>
      <p:ext uri="{BB962C8B-B14F-4D97-AF65-F5344CB8AC3E}">
        <p14:creationId xmlns:p14="http://schemas.microsoft.com/office/powerpoint/2010/main" val="1945948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950637"/>
            <a:ext cx="8229600" cy="3412083"/>
          </a:xfrm>
        </p:spPr>
        <p:txBody>
          <a:bodyPr>
            <a:normAutofit lnSpcReduction="10000"/>
          </a:bodyPr>
          <a:lstStyle/>
          <a:p>
            <a:pPr marL="82296" indent="0">
              <a:buNone/>
            </a:pPr>
            <a:r>
              <a:rPr lang="ro-RO" sz="1800" dirty="0">
                <a:solidFill>
                  <a:srgbClr val="002060"/>
                </a:solidFill>
                <a:latin typeface="Arial" pitchFamily="34" charset="0"/>
                <a:cs typeface="Arial" pitchFamily="34" charset="0"/>
              </a:rPr>
              <a:t>Elaborare</a:t>
            </a:r>
            <a:r>
              <a:rPr lang="en-US" sz="1800" dirty="0">
                <a:solidFill>
                  <a:srgbClr val="002060"/>
                </a:solidFill>
                <a:latin typeface="Arial" pitchFamily="34" charset="0"/>
                <a:cs typeface="Arial" pitchFamily="34" charset="0"/>
              </a:rPr>
              <a:t>a</a:t>
            </a:r>
            <a:r>
              <a:rPr lang="ro-RO" sz="1800" dirty="0">
                <a:solidFill>
                  <a:srgbClr val="002060"/>
                </a:solidFill>
                <a:latin typeface="Arial" pitchFamily="34" charset="0"/>
                <a:cs typeface="Arial" pitchFamily="34" charset="0"/>
              </a:rPr>
              <a:t> prezentului document a presupus</a:t>
            </a:r>
            <a:r>
              <a:rPr lang="ro-RO" sz="1800" dirty="0">
                <a:latin typeface="Arial" pitchFamily="34" charset="0"/>
                <a:cs typeface="Arial" pitchFamily="34" charset="0"/>
              </a:rPr>
              <a:t>:</a:t>
            </a:r>
          </a:p>
          <a:p>
            <a:pPr marL="82296" indent="0">
              <a:buNone/>
            </a:pPr>
            <a:endParaRPr lang="ro-RO" sz="2325" dirty="0">
              <a:latin typeface="Arial" pitchFamily="34" charset="0"/>
              <a:cs typeface="Arial" pitchFamily="34" charset="0"/>
            </a:endParaRPr>
          </a:p>
          <a:p>
            <a:pPr marL="332185" indent="-332185" algn="just">
              <a:lnSpc>
                <a:spcPct val="150000"/>
              </a:lnSpc>
              <a:buClr>
                <a:srgbClr val="002060"/>
              </a:buClr>
              <a:buSzPct val="100000"/>
              <a:buFont typeface="Wingdings" panose="05000000000000000000" pitchFamily="2" charset="2"/>
              <a:buChar char="q"/>
            </a:pPr>
            <a:r>
              <a:rPr lang="ro-RO" sz="1650" dirty="0">
                <a:solidFill>
                  <a:srgbClr val="002060"/>
                </a:solidFill>
                <a:latin typeface="Arial" pitchFamily="34" charset="0"/>
                <a:cs typeface="Arial" pitchFamily="34" charset="0"/>
              </a:rPr>
              <a:t>Etapa 1. Colectarea și analiza datelor</a:t>
            </a:r>
          </a:p>
          <a:p>
            <a:pPr marL="332185" indent="-332185" algn="just">
              <a:lnSpc>
                <a:spcPct val="150000"/>
              </a:lnSpc>
              <a:buClr>
                <a:srgbClr val="002060"/>
              </a:buClr>
              <a:buSzPct val="100000"/>
              <a:buFont typeface="Wingdings" panose="05000000000000000000" pitchFamily="2" charset="2"/>
              <a:buChar char="q"/>
            </a:pPr>
            <a:r>
              <a:rPr lang="ro-RO" sz="1650" dirty="0">
                <a:solidFill>
                  <a:srgbClr val="002060"/>
                </a:solidFill>
                <a:latin typeface="Arial" pitchFamily="34" charset="0"/>
                <a:cs typeface="Arial" pitchFamily="34" charset="0"/>
              </a:rPr>
              <a:t>Etapa 2. Organizarea ședințelor Grupului de lucru regional sectorial (GLRS) pentru dezvoltarea sectorului. </a:t>
            </a:r>
          </a:p>
          <a:p>
            <a:pPr marL="332185" indent="-332185" algn="just">
              <a:lnSpc>
                <a:spcPct val="150000"/>
              </a:lnSpc>
              <a:buClr>
                <a:srgbClr val="002060"/>
              </a:buClr>
              <a:buSzPct val="100000"/>
              <a:buFont typeface="Wingdings" panose="05000000000000000000" pitchFamily="2" charset="2"/>
              <a:buChar char="q"/>
            </a:pPr>
            <a:r>
              <a:rPr lang="ro-RO" sz="1650" dirty="0">
                <a:solidFill>
                  <a:srgbClr val="002060"/>
                </a:solidFill>
                <a:latin typeface="Arial" pitchFamily="34" charset="0"/>
                <a:cs typeface="Arial" pitchFamily="34" charset="0"/>
              </a:rPr>
              <a:t>Etapa 3. Identificarea și dezvoltarea ideilor de proiecte în </a:t>
            </a:r>
            <a:r>
              <a:rPr lang="ro-RO" sz="1650" dirty="0">
                <a:solidFill>
                  <a:srgbClr val="002060"/>
                </a:solidFill>
                <a:latin typeface="Arial" pitchFamily="34" charset="0"/>
                <a:cs typeface="Arial" pitchFamily="34" charset="0"/>
              </a:rPr>
              <a:t>concepte </a:t>
            </a:r>
            <a:r>
              <a:rPr lang="ro-RO" sz="1650" dirty="0">
                <a:solidFill>
                  <a:srgbClr val="002060"/>
                </a:solidFill>
                <a:latin typeface="Arial" pitchFamily="34" charset="0"/>
                <a:cs typeface="Arial" pitchFamily="34" charset="0"/>
              </a:rPr>
              <a:t>de </a:t>
            </a:r>
            <a:r>
              <a:rPr lang="ro-RO" sz="1650" dirty="0">
                <a:solidFill>
                  <a:srgbClr val="002060"/>
                </a:solidFill>
                <a:latin typeface="Arial" pitchFamily="34" charset="0"/>
                <a:cs typeface="Arial" pitchFamily="34" charset="0"/>
              </a:rPr>
              <a:t>proiecte. </a:t>
            </a:r>
            <a:endParaRPr lang="ro-RO" sz="1650" dirty="0">
              <a:solidFill>
                <a:srgbClr val="002060"/>
              </a:solidFill>
              <a:latin typeface="Arial" pitchFamily="34" charset="0"/>
              <a:cs typeface="Arial" pitchFamily="34" charset="0"/>
            </a:endParaRPr>
          </a:p>
          <a:p>
            <a:pPr marL="332185" indent="-332185" algn="just">
              <a:lnSpc>
                <a:spcPct val="150000"/>
              </a:lnSpc>
              <a:buClr>
                <a:srgbClr val="002060"/>
              </a:buClr>
              <a:buSzPct val="100000"/>
              <a:buFont typeface="Wingdings" panose="05000000000000000000" pitchFamily="2" charset="2"/>
              <a:buChar char="q"/>
            </a:pPr>
            <a:r>
              <a:rPr lang="ro-RO" sz="1650" dirty="0">
                <a:solidFill>
                  <a:srgbClr val="002060"/>
                </a:solidFill>
                <a:latin typeface="Arial" pitchFamily="34" charset="0"/>
                <a:cs typeface="Arial" pitchFamily="34" charset="0"/>
              </a:rPr>
              <a:t>Etapa 4. </a:t>
            </a:r>
            <a:r>
              <a:rPr lang="ro-RO" sz="1650" dirty="0">
                <a:solidFill>
                  <a:srgbClr val="002060"/>
                </a:solidFill>
                <a:latin typeface="Arial" pitchFamily="34" charset="0"/>
                <a:cs typeface="Arial" pitchFamily="34" charset="0"/>
              </a:rPr>
              <a:t>Consultarea, expertizarea și avizarea PRS</a:t>
            </a:r>
            <a:endParaRPr lang="en-US" sz="1650" dirty="0">
              <a:solidFill>
                <a:srgbClr val="002060"/>
              </a:solidFill>
              <a:latin typeface="Arial" pitchFamily="34" charset="0"/>
              <a:cs typeface="Arial" pitchFamily="34" charset="0"/>
            </a:endParaRPr>
          </a:p>
          <a:p>
            <a:pPr marL="332185" indent="-332185" algn="just">
              <a:lnSpc>
                <a:spcPct val="150000"/>
              </a:lnSpc>
              <a:buClr>
                <a:srgbClr val="002060"/>
              </a:buClr>
              <a:buSzPct val="100000"/>
              <a:buFont typeface="Wingdings" panose="05000000000000000000" pitchFamily="2" charset="2"/>
              <a:buChar char="q"/>
            </a:pPr>
            <a:r>
              <a:rPr lang="ro-RO" sz="1650" dirty="0">
                <a:solidFill>
                  <a:srgbClr val="002060"/>
                </a:solidFill>
                <a:latin typeface="Arial" pitchFamily="34" charset="0"/>
                <a:cs typeface="Arial" pitchFamily="34" charset="0"/>
              </a:rPr>
              <a:t>Etapa </a:t>
            </a:r>
            <a:r>
              <a:rPr lang="ro-RO" sz="1650" dirty="0">
                <a:solidFill>
                  <a:srgbClr val="002060"/>
                </a:solidFill>
                <a:latin typeface="Arial" pitchFamily="34" charset="0"/>
                <a:cs typeface="Arial" pitchFamily="34" charset="0"/>
              </a:rPr>
              <a:t>5</a:t>
            </a:r>
            <a:r>
              <a:rPr lang="en-US" sz="1650" dirty="0">
                <a:solidFill>
                  <a:srgbClr val="002060"/>
                </a:solidFill>
                <a:latin typeface="Arial" pitchFamily="34" charset="0"/>
                <a:cs typeface="Arial" pitchFamily="34" charset="0"/>
              </a:rPr>
              <a:t>. </a:t>
            </a:r>
            <a:r>
              <a:rPr lang="ro-RO" sz="1650" dirty="0">
                <a:solidFill>
                  <a:srgbClr val="002060"/>
                </a:solidFill>
                <a:latin typeface="Arial" pitchFamily="34" charset="0"/>
                <a:cs typeface="Arial" pitchFamily="34" charset="0"/>
              </a:rPr>
              <a:t>Organizarea de consultări publice a PRS în domeniul ISA</a:t>
            </a:r>
            <a:endParaRPr lang="en-US" sz="1650" dirty="0">
              <a:solidFill>
                <a:srgbClr val="002060"/>
              </a:solidFill>
              <a:latin typeface="Arial" pitchFamily="34" charset="0"/>
              <a:cs typeface="Arial" pitchFamily="34" charset="0"/>
            </a:endParaRPr>
          </a:p>
          <a:p>
            <a:pPr marL="332185" indent="-332185" algn="just">
              <a:lnSpc>
                <a:spcPct val="150000"/>
              </a:lnSpc>
              <a:buClr>
                <a:srgbClr val="002060"/>
              </a:buClr>
              <a:buSzPct val="100000"/>
              <a:buFont typeface="Wingdings" panose="05000000000000000000" pitchFamily="2" charset="2"/>
              <a:buChar char="q"/>
            </a:pPr>
            <a:r>
              <a:rPr lang="ro-RO" sz="1650" dirty="0">
                <a:solidFill>
                  <a:srgbClr val="002060"/>
                </a:solidFill>
                <a:latin typeface="Arial" pitchFamily="34" charset="0"/>
                <a:cs typeface="Arial" pitchFamily="34" charset="0"/>
              </a:rPr>
              <a:t>Etapa </a:t>
            </a:r>
            <a:r>
              <a:rPr lang="ro-RO" sz="1650" dirty="0">
                <a:solidFill>
                  <a:srgbClr val="002060"/>
                </a:solidFill>
                <a:latin typeface="Arial" pitchFamily="34" charset="0"/>
                <a:cs typeface="Arial" pitchFamily="34" charset="0"/>
              </a:rPr>
              <a:t>6</a:t>
            </a:r>
            <a:r>
              <a:rPr lang="en-US" sz="1650" dirty="0">
                <a:solidFill>
                  <a:srgbClr val="002060"/>
                </a:solidFill>
                <a:latin typeface="Arial" pitchFamily="34" charset="0"/>
                <a:cs typeface="Arial" pitchFamily="34" charset="0"/>
              </a:rPr>
              <a:t>. </a:t>
            </a:r>
            <a:r>
              <a:rPr lang="ro-RO" sz="1650" dirty="0">
                <a:solidFill>
                  <a:srgbClr val="002060"/>
                </a:solidFill>
                <a:latin typeface="Arial" pitchFamily="34" charset="0"/>
                <a:cs typeface="Arial" pitchFamily="34" charset="0"/>
              </a:rPr>
              <a:t>Aprobarea PRS de către CRD  Nord</a:t>
            </a:r>
            <a:endParaRPr lang="en-US" sz="1650" dirty="0">
              <a:solidFill>
                <a:srgbClr val="002060"/>
              </a:solidFill>
              <a:latin typeface="Arial" pitchFamily="34" charset="0"/>
              <a:cs typeface="Arial" pitchFamily="34" charset="0"/>
            </a:endParaRPr>
          </a:p>
          <a:p>
            <a:endParaRPr lang="ru-RU" dirty="0"/>
          </a:p>
        </p:txBody>
      </p:sp>
      <p:sp>
        <p:nvSpPr>
          <p:cNvPr id="3" name="Заголовок 2"/>
          <p:cNvSpPr>
            <a:spLocks noGrp="1"/>
          </p:cNvSpPr>
          <p:nvPr>
            <p:ph type="title"/>
          </p:nvPr>
        </p:nvSpPr>
        <p:spPr>
          <a:xfrm>
            <a:off x="457200" y="1189090"/>
            <a:ext cx="8229600" cy="553064"/>
          </a:xfrm>
        </p:spPr>
        <p:txBody>
          <a:bodyPr>
            <a:normAutofit/>
          </a:bodyPr>
          <a:lstStyle/>
          <a:p>
            <a:pPr algn="r"/>
            <a:r>
              <a:rPr lang="ro-RO" sz="1800" u="sng" dirty="0">
                <a:solidFill>
                  <a:srgbClr val="002060"/>
                </a:solidFill>
                <a:effectLst/>
                <a:latin typeface="Arial" pitchFamily="34" charset="0"/>
                <a:cs typeface="Arial" pitchFamily="34" charset="0"/>
              </a:rPr>
              <a:t>Abordarea metodologică</a:t>
            </a:r>
            <a:endParaRPr lang="ru-RU" sz="1800" u="sng" dirty="0">
              <a:solidFill>
                <a:srgbClr val="002060"/>
              </a:solidFill>
              <a:effectLst/>
              <a:latin typeface="Arial" pitchFamily="34" charset="0"/>
              <a:cs typeface="Arial"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456305" y="980606"/>
            <a:ext cx="2043113" cy="407194"/>
          </a:xfrm>
          <a:prstGeom prst="rect">
            <a:avLst/>
          </a:prstGeom>
          <a:noFill/>
        </p:spPr>
      </p:pic>
    </p:spTree>
    <p:extLst>
      <p:ext uri="{BB962C8B-B14F-4D97-AF65-F5344CB8AC3E}">
        <p14:creationId xmlns:p14="http://schemas.microsoft.com/office/powerpoint/2010/main" val="9107368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Lenovo-pc\Desktop\^6D38B9695449B316D7C66373DDC54E65DFB4400D7389CC1EED^pimgpsh_fullsize_distr.png"/>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4440724" y="1783989"/>
            <a:ext cx="4441631" cy="3896353"/>
          </a:xfrm>
          <a:prstGeom prst="rect">
            <a:avLst/>
          </a:prstGeom>
          <a:noFill/>
          <a:ln>
            <a:noFill/>
          </a:ln>
        </p:spPr>
      </p:pic>
      <p:sp>
        <p:nvSpPr>
          <p:cNvPr id="3" name="Заголовок 2"/>
          <p:cNvSpPr>
            <a:spLocks noGrp="1"/>
          </p:cNvSpPr>
          <p:nvPr>
            <p:ph type="title"/>
          </p:nvPr>
        </p:nvSpPr>
        <p:spPr>
          <a:xfrm>
            <a:off x="457200" y="1063229"/>
            <a:ext cx="8229600" cy="793330"/>
          </a:xfrm>
        </p:spPr>
        <p:txBody>
          <a:bodyPr>
            <a:normAutofit/>
          </a:bodyPr>
          <a:lstStyle/>
          <a:p>
            <a:pPr algn="r"/>
            <a:r>
              <a:rPr lang="x-none" sz="1800" u="sng" dirty="0">
                <a:solidFill>
                  <a:srgbClr val="002060"/>
                </a:solidFill>
                <a:effectLst/>
                <a:latin typeface="Arial" panose="020B0604020202020204" pitchFamily="34" charset="0"/>
                <a:cs typeface="Arial" panose="020B0604020202020204" pitchFamily="34" charset="0"/>
              </a:rPr>
              <a:t>Situația Infr</a:t>
            </a:r>
            <a:r>
              <a:rPr lang="en-US" sz="1800" u="sng" dirty="0">
                <a:solidFill>
                  <a:srgbClr val="002060"/>
                </a:solidFill>
                <a:effectLst/>
                <a:latin typeface="Arial" panose="020B0604020202020204" pitchFamily="34" charset="0"/>
                <a:cs typeface="Arial" panose="020B0604020202020204" pitchFamily="34" charset="0"/>
              </a:rPr>
              <a:t>a</a:t>
            </a:r>
            <a:r>
              <a:rPr lang="x-none" sz="1800" u="sng" dirty="0">
                <a:solidFill>
                  <a:srgbClr val="002060"/>
                </a:solidFill>
                <a:effectLst/>
                <a:latin typeface="Arial" panose="020B0604020202020204" pitchFamily="34" charset="0"/>
                <a:cs typeface="Arial" panose="020B0604020202020204" pitchFamily="34" charset="0"/>
              </a:rPr>
              <a:t>structuri</a:t>
            </a:r>
            <a:r>
              <a:rPr lang="ro-RO" sz="1800" u="sng" dirty="0">
                <a:solidFill>
                  <a:srgbClr val="002060"/>
                </a:solidFill>
                <a:effectLst/>
                <a:latin typeface="Arial" panose="020B0604020202020204" pitchFamily="34" charset="0"/>
                <a:cs typeface="Arial" panose="020B0604020202020204" pitchFamily="34" charset="0"/>
              </a:rPr>
              <a:t>lor</a:t>
            </a:r>
            <a:r>
              <a:rPr lang="x-none" sz="1800" u="sng" dirty="0">
                <a:solidFill>
                  <a:srgbClr val="002060"/>
                </a:solidFill>
                <a:effectLst/>
                <a:latin typeface="Arial" panose="020B0604020202020204" pitchFamily="34" charset="0"/>
                <a:cs typeface="Arial" panose="020B0604020202020204" pitchFamily="34" charset="0"/>
              </a:rPr>
              <a:t> </a:t>
            </a:r>
            <a:r>
              <a:rPr lang="x-none" sz="1800" u="sng" dirty="0">
                <a:solidFill>
                  <a:srgbClr val="002060"/>
                </a:solidFill>
                <a:effectLst/>
                <a:latin typeface="Arial" panose="020B0604020202020204" pitchFamily="34" charset="0"/>
                <a:cs typeface="Arial" panose="020B0604020202020204" pitchFamily="34" charset="0"/>
              </a:rPr>
              <a:t>de Sprijin </a:t>
            </a:r>
            <a:r>
              <a:rPr lang="x-none" sz="1800" u="sng" dirty="0">
                <a:solidFill>
                  <a:srgbClr val="002060"/>
                </a:solidFill>
                <a:effectLst/>
                <a:latin typeface="Arial" panose="020B0604020202020204" pitchFamily="34" charset="0"/>
                <a:cs typeface="Arial" panose="020B0604020202020204" pitchFamily="34" charset="0"/>
              </a:rPr>
              <a:t>a</a:t>
            </a:r>
            <a:r>
              <a:rPr lang="ro-RO" sz="1800" u="sng" dirty="0">
                <a:solidFill>
                  <a:srgbClr val="002060"/>
                </a:solidFill>
                <a:effectLst/>
                <a:latin typeface="Arial" panose="020B0604020202020204" pitchFamily="34" charset="0"/>
                <a:cs typeface="Arial" panose="020B0604020202020204" pitchFamily="34" charset="0"/>
              </a:rPr>
              <a:t>l</a:t>
            </a:r>
            <a:r>
              <a:rPr lang="x-none" sz="1800" u="sng" dirty="0">
                <a:solidFill>
                  <a:srgbClr val="002060"/>
                </a:solidFill>
                <a:effectLst/>
                <a:latin typeface="Arial" panose="020B0604020202020204" pitchFamily="34" charset="0"/>
                <a:cs typeface="Arial" panose="020B0604020202020204" pitchFamily="34" charset="0"/>
              </a:rPr>
              <a:t> </a:t>
            </a:r>
            <a:r>
              <a:rPr lang="x-none" sz="1800" u="sng" dirty="0">
                <a:solidFill>
                  <a:srgbClr val="002060"/>
                </a:solidFill>
                <a:effectLst/>
                <a:latin typeface="Arial" panose="020B0604020202020204" pitchFamily="34" charset="0"/>
                <a:cs typeface="Arial" panose="020B0604020202020204" pitchFamily="34" charset="0"/>
              </a:rPr>
              <a:t>Afacerilor în RDN</a:t>
            </a:r>
            <a:endParaRPr lang="ru-RU" sz="1800" dirty="0">
              <a:effectLst/>
            </a:endParaRPr>
          </a:p>
        </p:txBody>
      </p:sp>
      <p:graphicFrame>
        <p:nvGraphicFramePr>
          <p:cNvPr id="5" name="Table 7"/>
          <p:cNvGraphicFramePr>
            <a:graphicFrameLocks noGrp="1"/>
          </p:cNvGraphicFramePr>
          <p:nvPr>
            <p:extLst>
              <p:ext uri="{D42A27DB-BD31-4B8C-83A1-F6EECF244321}">
                <p14:modId xmlns:p14="http://schemas.microsoft.com/office/powerpoint/2010/main" val="4136390826"/>
              </p:ext>
            </p:extLst>
          </p:nvPr>
        </p:nvGraphicFramePr>
        <p:xfrm>
          <a:off x="304119" y="2038486"/>
          <a:ext cx="3856810" cy="1143348"/>
        </p:xfrm>
        <a:graphic>
          <a:graphicData uri="http://schemas.openxmlformats.org/drawingml/2006/table">
            <a:tbl>
              <a:tblPr firstRow="1" firstCol="1" bandRow="1">
                <a:tableStyleId>{5C22544A-7EE6-4342-B048-85BDC9FD1C3A}</a:tableStyleId>
              </a:tblPr>
              <a:tblGrid>
                <a:gridCol w="566024"/>
                <a:gridCol w="1096795"/>
                <a:gridCol w="1096795"/>
                <a:gridCol w="1097196"/>
              </a:tblGrid>
              <a:tr h="493020">
                <a:tc>
                  <a:txBody>
                    <a:bodyPr/>
                    <a:lstStyle/>
                    <a:p>
                      <a:pPr algn="just">
                        <a:spcAft>
                          <a:spcPts val="0"/>
                        </a:spcAft>
                      </a:pPr>
                      <a:r>
                        <a:rPr lang="ro-RO" sz="1100" dirty="0">
                          <a:effectLst/>
                          <a:latin typeface="Arial" pitchFamily="34" charset="0"/>
                          <a:cs typeface="Arial" pitchFamily="34" charset="0"/>
                        </a:rPr>
                        <a:t> </a:t>
                      </a:r>
                      <a:endParaRPr lang="en-US" sz="1100" dirty="0">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solidFill>
                            <a:schemeClr val="tx1"/>
                          </a:solidFill>
                          <a:effectLst/>
                          <a:latin typeface="Arial" pitchFamily="34" charset="0"/>
                          <a:cs typeface="Arial" pitchFamily="34" charset="0"/>
                        </a:rPr>
                        <a:t>Zone economice libere</a:t>
                      </a:r>
                      <a:endParaRPr lang="en-US" sz="1100" dirty="0">
                        <a:solidFill>
                          <a:schemeClr val="tx1"/>
                        </a:solidFill>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solidFill>
                            <a:schemeClr val="tx1"/>
                          </a:solidFill>
                          <a:effectLst/>
                          <a:latin typeface="Arial" pitchFamily="34" charset="0"/>
                          <a:cs typeface="Arial" pitchFamily="34" charset="0"/>
                        </a:rPr>
                        <a:t>Parcuri industriale</a:t>
                      </a:r>
                      <a:endParaRPr lang="en-US" sz="1100" dirty="0">
                        <a:solidFill>
                          <a:schemeClr val="tx1"/>
                        </a:solidFill>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solidFill>
                            <a:schemeClr val="tx1"/>
                          </a:solidFill>
                          <a:effectLst/>
                          <a:latin typeface="Arial" pitchFamily="34" charset="0"/>
                          <a:cs typeface="Arial" pitchFamily="34" charset="0"/>
                        </a:rPr>
                        <a:t>Incubatoare de afaceri</a:t>
                      </a:r>
                      <a:endParaRPr lang="en-US" sz="1100" dirty="0">
                        <a:solidFill>
                          <a:schemeClr val="tx1"/>
                        </a:solidFill>
                        <a:effectLst/>
                        <a:latin typeface="Arial" pitchFamily="34" charset="0"/>
                        <a:ea typeface="Times New Roman" panose="02020603050405020304" pitchFamily="18" charset="0"/>
                        <a:cs typeface="Arial" pitchFamily="34" charset="0"/>
                      </a:endParaRPr>
                    </a:p>
                  </a:txBody>
                  <a:tcPr marL="51435" marR="51435" marT="0" marB="0"/>
                </a:tc>
              </a:tr>
              <a:tr h="320214">
                <a:tc>
                  <a:txBody>
                    <a:bodyPr/>
                    <a:lstStyle/>
                    <a:p>
                      <a:pPr algn="just">
                        <a:spcAft>
                          <a:spcPts val="0"/>
                        </a:spcAft>
                      </a:pPr>
                      <a:r>
                        <a:rPr lang="ro-RO" sz="1100" dirty="0">
                          <a:solidFill>
                            <a:schemeClr val="tx1"/>
                          </a:solidFill>
                          <a:effectLst/>
                          <a:latin typeface="Arial" pitchFamily="34" charset="0"/>
                          <a:cs typeface="Arial" pitchFamily="34" charset="0"/>
                        </a:rPr>
                        <a:t>RDN</a:t>
                      </a:r>
                      <a:endParaRPr lang="en-US" sz="1100" dirty="0">
                        <a:solidFill>
                          <a:schemeClr val="tx1"/>
                        </a:solidFill>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effectLst/>
                          <a:latin typeface="Arial" pitchFamily="34" charset="0"/>
                          <a:cs typeface="Arial" pitchFamily="34" charset="0"/>
                        </a:rPr>
                        <a:t>3</a:t>
                      </a:r>
                      <a:endParaRPr lang="en-US" sz="1100" dirty="0">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effectLst/>
                          <a:latin typeface="Arial" pitchFamily="34" charset="0"/>
                          <a:cs typeface="Arial" pitchFamily="34" charset="0"/>
                        </a:rPr>
                        <a:t>3</a:t>
                      </a:r>
                      <a:endParaRPr lang="en-US" sz="1100" dirty="0">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a:effectLst/>
                          <a:latin typeface="Arial" pitchFamily="34" charset="0"/>
                          <a:cs typeface="Arial" pitchFamily="34" charset="0"/>
                        </a:rPr>
                        <a:t>3</a:t>
                      </a:r>
                      <a:endParaRPr lang="en-US" sz="1100">
                        <a:effectLst/>
                        <a:latin typeface="Arial" pitchFamily="34" charset="0"/>
                        <a:ea typeface="Times New Roman" panose="02020603050405020304" pitchFamily="18" charset="0"/>
                        <a:cs typeface="Arial" pitchFamily="34" charset="0"/>
                      </a:endParaRPr>
                    </a:p>
                  </a:txBody>
                  <a:tcPr marL="51435" marR="51435" marT="0" marB="0"/>
                </a:tc>
              </a:tr>
              <a:tr h="320214">
                <a:tc>
                  <a:txBody>
                    <a:bodyPr/>
                    <a:lstStyle/>
                    <a:p>
                      <a:pPr algn="just">
                        <a:spcAft>
                          <a:spcPts val="0"/>
                        </a:spcAft>
                      </a:pPr>
                      <a:r>
                        <a:rPr lang="ro-RO" sz="1100" dirty="0">
                          <a:solidFill>
                            <a:schemeClr val="tx1"/>
                          </a:solidFill>
                          <a:effectLst/>
                          <a:latin typeface="Arial" pitchFamily="34" charset="0"/>
                          <a:cs typeface="Arial" pitchFamily="34" charset="0"/>
                        </a:rPr>
                        <a:t>RM</a:t>
                      </a:r>
                      <a:endParaRPr lang="en-US" sz="1100" dirty="0">
                        <a:solidFill>
                          <a:schemeClr val="tx1"/>
                        </a:solidFill>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effectLst/>
                          <a:latin typeface="Arial" pitchFamily="34" charset="0"/>
                          <a:cs typeface="Arial" pitchFamily="34" charset="0"/>
                        </a:rPr>
                        <a:t>9</a:t>
                      </a:r>
                      <a:endParaRPr lang="en-US" sz="1100" dirty="0">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effectLst/>
                          <a:latin typeface="Arial" pitchFamily="34" charset="0"/>
                          <a:cs typeface="Arial" pitchFamily="34" charset="0"/>
                        </a:rPr>
                        <a:t>8</a:t>
                      </a:r>
                      <a:endParaRPr lang="en-US" sz="1100" dirty="0">
                        <a:effectLst/>
                        <a:latin typeface="Arial" pitchFamily="34" charset="0"/>
                        <a:ea typeface="Times New Roman" panose="02020603050405020304" pitchFamily="18" charset="0"/>
                        <a:cs typeface="Arial" pitchFamily="34" charset="0"/>
                      </a:endParaRPr>
                    </a:p>
                  </a:txBody>
                  <a:tcPr marL="51435" marR="51435" marT="0" marB="0"/>
                </a:tc>
                <a:tc>
                  <a:txBody>
                    <a:bodyPr/>
                    <a:lstStyle/>
                    <a:p>
                      <a:pPr algn="ctr">
                        <a:spcAft>
                          <a:spcPts val="0"/>
                        </a:spcAft>
                      </a:pPr>
                      <a:r>
                        <a:rPr lang="ro-RO" sz="1100" dirty="0">
                          <a:effectLst/>
                          <a:latin typeface="Arial" pitchFamily="34" charset="0"/>
                          <a:cs typeface="Arial" pitchFamily="34" charset="0"/>
                        </a:rPr>
                        <a:t>10</a:t>
                      </a:r>
                      <a:endParaRPr lang="en-US" sz="1100" dirty="0">
                        <a:effectLst/>
                        <a:latin typeface="Arial" pitchFamily="34" charset="0"/>
                        <a:ea typeface="Times New Roman" panose="02020603050405020304" pitchFamily="18" charset="0"/>
                        <a:cs typeface="Arial" pitchFamily="34" charset="0"/>
                      </a:endParaRPr>
                    </a:p>
                  </a:txBody>
                  <a:tcPr marL="51435" marR="51435" marT="0" marB="0"/>
                </a:tc>
              </a:tr>
            </a:tbl>
          </a:graphicData>
        </a:graphic>
      </p:graphicFrame>
      <p:sp>
        <p:nvSpPr>
          <p:cNvPr id="6" name="Прямоугольник 5"/>
          <p:cNvSpPr/>
          <p:nvPr/>
        </p:nvSpPr>
        <p:spPr>
          <a:xfrm>
            <a:off x="189411" y="3732166"/>
            <a:ext cx="4160521" cy="1292662"/>
          </a:xfrm>
          <a:prstGeom prst="rect">
            <a:avLst/>
          </a:prstGeom>
        </p:spPr>
        <p:txBody>
          <a:bodyPr wrap="square">
            <a:spAutoFit/>
          </a:bodyPr>
          <a:lstStyle/>
          <a:p>
            <a:r>
              <a:rPr lang="en-US" sz="1200" b="1" u="sng" dirty="0" err="1">
                <a:solidFill>
                  <a:srgbClr val="002060"/>
                </a:solidFill>
                <a:latin typeface="Arial" pitchFamily="34" charset="0"/>
                <a:cs typeface="Arial" pitchFamily="34" charset="0"/>
              </a:rPr>
              <a:t>Studii</a:t>
            </a:r>
            <a:r>
              <a:rPr lang="en-US" sz="1200" b="1" u="sng" dirty="0">
                <a:solidFill>
                  <a:srgbClr val="002060"/>
                </a:solidFill>
                <a:latin typeface="Arial" pitchFamily="34" charset="0"/>
                <a:cs typeface="Arial" pitchFamily="34" charset="0"/>
              </a:rPr>
              <a:t> de </a:t>
            </a:r>
            <a:r>
              <a:rPr lang="en-US" sz="1200" b="1" u="sng" dirty="0" err="1">
                <a:solidFill>
                  <a:srgbClr val="002060"/>
                </a:solidFill>
                <a:latin typeface="Arial" pitchFamily="34" charset="0"/>
                <a:cs typeface="Arial" pitchFamily="34" charset="0"/>
              </a:rPr>
              <a:t>fezabilitate</a:t>
            </a:r>
            <a:r>
              <a:rPr lang="ro-RO" sz="1200" b="1" u="sng" dirty="0">
                <a:solidFill>
                  <a:srgbClr val="002060"/>
                </a:solidFill>
                <a:latin typeface="Arial" pitchFamily="34" charset="0"/>
                <a:cs typeface="Arial" pitchFamily="34" charset="0"/>
              </a:rPr>
              <a:t> privind crearea</a:t>
            </a:r>
            <a:r>
              <a:rPr lang="x-none" sz="1200" b="1" u="sng" dirty="0">
                <a:solidFill>
                  <a:srgbClr val="002060"/>
                </a:solidFill>
                <a:latin typeface="Arial" pitchFamily="34" charset="0"/>
                <a:cs typeface="Arial" pitchFamily="34" charset="0"/>
              </a:rPr>
              <a:t>:</a:t>
            </a:r>
          </a:p>
          <a:p>
            <a:r>
              <a:rPr lang="en-US" sz="1200" dirty="0">
                <a:solidFill>
                  <a:srgbClr val="002060"/>
                </a:solidFill>
                <a:latin typeface="Arial" pitchFamily="34" charset="0"/>
                <a:cs typeface="Arial" pitchFamily="34" charset="0"/>
              </a:rPr>
              <a:t> </a:t>
            </a:r>
            <a:endParaRPr lang="x-none" sz="1200" dirty="0">
              <a:solidFill>
                <a:srgbClr val="002060"/>
              </a:solidFill>
              <a:latin typeface="Arial" pitchFamily="34" charset="0"/>
              <a:cs typeface="Arial" pitchFamily="34" charset="0"/>
            </a:endParaRPr>
          </a:p>
          <a:p>
            <a:pPr marL="214313" indent="-214313">
              <a:lnSpc>
                <a:spcPct val="150000"/>
              </a:lnSpc>
              <a:buFont typeface="Wingdings" panose="05000000000000000000" pitchFamily="2" charset="2"/>
              <a:buChar char="q"/>
            </a:pPr>
            <a:r>
              <a:rPr lang="en-US" sz="1200" i="1" dirty="0" err="1">
                <a:solidFill>
                  <a:srgbClr val="002060"/>
                </a:solidFill>
                <a:latin typeface="Arial" pitchFamily="34" charset="0"/>
                <a:cs typeface="Arial" pitchFamily="34" charset="0"/>
              </a:rPr>
              <a:t>Parcul</a:t>
            </a:r>
            <a:r>
              <a:rPr lang="en-US" sz="1200" i="1" dirty="0">
                <a:solidFill>
                  <a:srgbClr val="002060"/>
                </a:solidFill>
                <a:latin typeface="Arial" pitchFamily="34" charset="0"/>
                <a:cs typeface="Arial" pitchFamily="34" charset="0"/>
              </a:rPr>
              <a:t> Industrial</a:t>
            </a:r>
            <a:r>
              <a:rPr lang="ro-RO" sz="1200" i="1" dirty="0">
                <a:solidFill>
                  <a:srgbClr val="002060"/>
                </a:solidFill>
                <a:latin typeface="Arial" pitchFamily="34" charset="0"/>
                <a:cs typeface="Arial" pitchFamily="34" charset="0"/>
              </a:rPr>
              <a:t> </a:t>
            </a:r>
            <a:r>
              <a:rPr lang="ro-RO" sz="1200" i="1" dirty="0">
                <a:solidFill>
                  <a:srgbClr val="002060"/>
                </a:solidFill>
                <a:latin typeface="Arial" pitchFamily="34" charset="0"/>
                <a:cs typeface="Arial" pitchFamily="34" charset="0"/>
              </a:rPr>
              <a:t>- </a:t>
            </a:r>
            <a:r>
              <a:rPr lang="en-US" sz="1200" i="1" dirty="0">
                <a:solidFill>
                  <a:srgbClr val="002060"/>
                </a:solidFill>
                <a:latin typeface="Arial" pitchFamily="34" charset="0"/>
                <a:cs typeface="Arial" pitchFamily="34" charset="0"/>
              </a:rPr>
              <a:t>S.A. „</a:t>
            </a:r>
            <a:r>
              <a:rPr lang="en-US" sz="1200" i="1" dirty="0" err="1">
                <a:solidFill>
                  <a:srgbClr val="002060"/>
                </a:solidFill>
                <a:latin typeface="Arial" pitchFamily="34" charset="0"/>
                <a:cs typeface="Arial" pitchFamily="34" charset="0"/>
              </a:rPr>
              <a:t>Uzina</a:t>
            </a:r>
            <a:r>
              <a:rPr lang="en-US" sz="1200" i="1" dirty="0">
                <a:solidFill>
                  <a:srgbClr val="002060"/>
                </a:solidFill>
                <a:latin typeface="Arial" pitchFamily="34" charset="0"/>
                <a:cs typeface="Arial" pitchFamily="34" charset="0"/>
              </a:rPr>
              <a:t> de </a:t>
            </a:r>
            <a:r>
              <a:rPr lang="en-US" sz="1200" i="1" dirty="0" err="1">
                <a:solidFill>
                  <a:srgbClr val="002060"/>
                </a:solidFill>
                <a:latin typeface="Arial" pitchFamily="34" charset="0"/>
                <a:cs typeface="Arial" pitchFamily="34" charset="0"/>
              </a:rPr>
              <a:t>maşini</a:t>
            </a:r>
            <a:r>
              <a:rPr lang="en-US" sz="1200" i="1" dirty="0">
                <a:solidFill>
                  <a:srgbClr val="002060"/>
                </a:solidFill>
                <a:latin typeface="Arial" pitchFamily="34" charset="0"/>
                <a:cs typeface="Arial" pitchFamily="34" charset="0"/>
              </a:rPr>
              <a:t> de </a:t>
            </a:r>
            <a:r>
              <a:rPr lang="en-US" sz="1200" i="1" dirty="0" err="1">
                <a:solidFill>
                  <a:srgbClr val="002060"/>
                </a:solidFill>
                <a:latin typeface="Arial" pitchFamily="34" charset="0"/>
                <a:cs typeface="Arial" pitchFamily="34" charset="0"/>
              </a:rPr>
              <a:t>salubritate</a:t>
            </a:r>
            <a:r>
              <a:rPr lang="en-US" sz="1200" i="1" dirty="0">
                <a:solidFill>
                  <a:srgbClr val="002060"/>
                </a:solidFill>
                <a:latin typeface="Arial" pitchFamily="34" charset="0"/>
                <a:cs typeface="Arial" pitchFamily="34" charset="0"/>
              </a:rPr>
              <a:t> din </a:t>
            </a:r>
            <a:r>
              <a:rPr lang="en-US" sz="1200" i="1" dirty="0" err="1">
                <a:solidFill>
                  <a:srgbClr val="002060"/>
                </a:solidFill>
                <a:latin typeface="Arial" pitchFamily="34" charset="0"/>
                <a:cs typeface="Arial" pitchFamily="34" charset="0"/>
              </a:rPr>
              <a:t>Făleşti</a:t>
            </a:r>
            <a:r>
              <a:rPr lang="en-US" sz="1200" i="1" dirty="0">
                <a:solidFill>
                  <a:srgbClr val="002060"/>
                </a:solidFill>
                <a:latin typeface="Arial" pitchFamily="34" charset="0"/>
                <a:cs typeface="Arial" pitchFamily="34" charset="0"/>
              </a:rPr>
              <a:t>”</a:t>
            </a:r>
          </a:p>
          <a:p>
            <a:pPr marL="214313" indent="-214313">
              <a:lnSpc>
                <a:spcPct val="150000"/>
              </a:lnSpc>
              <a:buFont typeface="Wingdings" panose="05000000000000000000" pitchFamily="2" charset="2"/>
              <a:buChar char="q"/>
            </a:pPr>
            <a:r>
              <a:rPr lang="en-US" sz="1200" i="1" dirty="0" err="1">
                <a:solidFill>
                  <a:srgbClr val="002060"/>
                </a:solidFill>
                <a:latin typeface="Arial" pitchFamily="34" charset="0"/>
                <a:cs typeface="Arial" pitchFamily="34" charset="0"/>
              </a:rPr>
              <a:t>Parcul</a:t>
            </a:r>
            <a:r>
              <a:rPr lang="en-US" sz="1200" i="1" dirty="0">
                <a:solidFill>
                  <a:srgbClr val="002060"/>
                </a:solidFill>
                <a:latin typeface="Arial" pitchFamily="34" charset="0"/>
                <a:cs typeface="Arial" pitchFamily="34" charset="0"/>
              </a:rPr>
              <a:t> Industrial din </a:t>
            </a:r>
            <a:r>
              <a:rPr lang="en-US" sz="1200" i="1" dirty="0" err="1">
                <a:solidFill>
                  <a:srgbClr val="002060"/>
                </a:solidFill>
                <a:latin typeface="Arial" pitchFamily="34" charset="0"/>
                <a:cs typeface="Arial" pitchFamily="34" charset="0"/>
              </a:rPr>
              <a:t>cadrul</a:t>
            </a:r>
            <a:r>
              <a:rPr lang="en-US" sz="1200" i="1" dirty="0">
                <a:solidFill>
                  <a:srgbClr val="002060"/>
                </a:solidFill>
                <a:latin typeface="Arial" pitchFamily="34" charset="0"/>
                <a:cs typeface="Arial" pitchFamily="34" charset="0"/>
              </a:rPr>
              <a:t> </a:t>
            </a:r>
            <a:r>
              <a:rPr lang="ro-RO" sz="1200" i="1" dirty="0">
                <a:solidFill>
                  <a:srgbClr val="002060"/>
                </a:solidFill>
                <a:latin typeface="Arial" pitchFamily="34" charset="0"/>
                <a:cs typeface="Arial" pitchFamily="34" charset="0"/>
              </a:rPr>
              <a:t>subzonei nr.3 al </a:t>
            </a:r>
            <a:r>
              <a:rPr lang="en-US" sz="1200" i="1" dirty="0">
                <a:solidFill>
                  <a:srgbClr val="002060"/>
                </a:solidFill>
                <a:latin typeface="Arial" pitchFamily="34" charset="0"/>
                <a:cs typeface="Arial" pitchFamily="34" charset="0"/>
              </a:rPr>
              <a:t>Z</a:t>
            </a:r>
            <a:r>
              <a:rPr lang="ro-RO" sz="1200" i="1" dirty="0">
                <a:solidFill>
                  <a:srgbClr val="002060"/>
                </a:solidFill>
                <a:latin typeface="Arial" pitchFamily="34" charset="0"/>
                <a:cs typeface="Arial" pitchFamily="34" charset="0"/>
              </a:rPr>
              <a:t>E</a:t>
            </a:r>
            <a:r>
              <a:rPr lang="en-US" sz="1200" i="1" dirty="0">
                <a:solidFill>
                  <a:srgbClr val="002060"/>
                </a:solidFill>
                <a:latin typeface="Arial" pitchFamily="34" charset="0"/>
                <a:cs typeface="Arial" pitchFamily="34" charset="0"/>
              </a:rPr>
              <a:t>L ”</a:t>
            </a:r>
            <a:r>
              <a:rPr lang="en-US" sz="1200" i="1" dirty="0" err="1">
                <a:solidFill>
                  <a:srgbClr val="002060"/>
                </a:solidFill>
                <a:latin typeface="Arial" pitchFamily="34" charset="0"/>
                <a:cs typeface="Arial" pitchFamily="34" charset="0"/>
              </a:rPr>
              <a:t>Bălți</a:t>
            </a:r>
            <a:r>
              <a:rPr lang="en-US" sz="1200" i="1" dirty="0">
                <a:solidFill>
                  <a:srgbClr val="002060"/>
                </a:solidFill>
                <a:latin typeface="Arial" pitchFamily="34" charset="0"/>
                <a:cs typeface="Arial" pitchFamily="34" charset="0"/>
              </a:rPr>
              <a:t>”</a:t>
            </a:r>
            <a:endParaRPr lang="x-none" sz="1200" i="1" dirty="0">
              <a:solidFill>
                <a:srgbClr val="002060"/>
              </a:solidFill>
              <a:latin typeface="Arial" pitchFamily="34" charset="0"/>
              <a:cs typeface="Arial" pitchFamily="34" charset="0"/>
            </a:endParaRPr>
          </a:p>
        </p:txBody>
      </p:sp>
      <p:pic>
        <p:nvPicPr>
          <p:cNvPr id="7" name="Obraz 2" descr="ADR Nord_logo.png"/>
          <p:cNvPicPr>
            <a:picLocks noChangeAspect="1" noChangeArrowheads="1"/>
          </p:cNvPicPr>
          <p:nvPr/>
        </p:nvPicPr>
        <p:blipFill>
          <a:blip r:embed="rId3" cstate="print"/>
          <a:srcRect/>
          <a:stretch>
            <a:fillRect/>
          </a:stretch>
        </p:blipFill>
        <p:spPr bwMode="auto">
          <a:xfrm>
            <a:off x="189411" y="1052700"/>
            <a:ext cx="2043113" cy="407194"/>
          </a:xfrm>
          <a:prstGeom prst="rect">
            <a:avLst/>
          </a:prstGeom>
          <a:noFill/>
        </p:spPr>
      </p:pic>
    </p:spTree>
    <p:extLst>
      <p:ext uri="{BB962C8B-B14F-4D97-AF65-F5344CB8AC3E}">
        <p14:creationId xmlns:p14="http://schemas.microsoft.com/office/powerpoint/2010/main" val="35483150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0872" y="2042704"/>
            <a:ext cx="8391401" cy="3477986"/>
          </a:xfrm>
        </p:spPr>
        <p:txBody>
          <a:bodyPr>
            <a:noAutofit/>
          </a:bodyPr>
          <a:lstStyle/>
          <a:p>
            <a:pPr algn="just">
              <a:lnSpc>
                <a:spcPct val="150000"/>
              </a:lnSpc>
              <a:buClr>
                <a:srgbClr val="002060"/>
              </a:buClr>
              <a:buSzPct val="100000"/>
              <a:buFont typeface="Wingdings" pitchFamily="2" charset="2"/>
              <a:buChar char="q"/>
            </a:pPr>
            <a:r>
              <a:rPr lang="ro-RO" sz="1200" dirty="0">
                <a:solidFill>
                  <a:srgbClr val="002060"/>
                </a:solidFill>
                <a:latin typeface="Arial" pitchFamily="34" charset="0"/>
                <a:cs typeface="Arial" pitchFamily="34" charset="0"/>
              </a:rPr>
              <a:t>Sprijinirea funcționalității </a:t>
            </a:r>
            <a:r>
              <a:rPr lang="ro-RO" sz="1200" dirty="0">
                <a:solidFill>
                  <a:srgbClr val="002060"/>
                </a:solidFill>
                <a:latin typeface="Arial" pitchFamily="34" charset="0"/>
                <a:cs typeface="Arial" pitchFamily="34" charset="0"/>
              </a:rPr>
              <a:t>structurilor de sprijin, în special prin modernizarea/extinderea utilităților de baza din interiorul </a:t>
            </a:r>
            <a:r>
              <a:rPr lang="ro-RO" sz="1200" dirty="0">
                <a:solidFill>
                  <a:srgbClr val="002060"/>
                </a:solidFill>
                <a:latin typeface="Arial" pitchFamily="34" charset="0"/>
                <a:cs typeface="Arial" pitchFamily="34" charset="0"/>
              </a:rPr>
              <a:t>acestora: </a:t>
            </a:r>
            <a:r>
              <a:rPr lang="ro-RO" sz="1200" dirty="0">
                <a:solidFill>
                  <a:srgbClr val="002060"/>
                </a:solidFill>
                <a:latin typeface="Arial" pitchFamily="34" charset="0"/>
                <a:cs typeface="Arial" pitchFamily="34" charset="0"/>
              </a:rPr>
              <a:t>stații de tratare a apei, unități de furnizare a energiei și a gazului, sistem de canalizare, </a:t>
            </a:r>
            <a:r>
              <a:rPr lang="ro-RO" sz="1200" dirty="0">
                <a:solidFill>
                  <a:srgbClr val="002060"/>
                </a:solidFill>
                <a:latin typeface="Arial" pitchFamily="34" charset="0"/>
                <a:cs typeface="Arial" pitchFamily="34" charset="0"/>
              </a:rPr>
              <a:t>prin </a:t>
            </a:r>
            <a:r>
              <a:rPr lang="ro-RO" sz="1200" dirty="0">
                <a:solidFill>
                  <a:srgbClr val="002060"/>
                </a:solidFill>
                <a:latin typeface="Arial" pitchFamily="34" charset="0"/>
                <a:cs typeface="Arial" pitchFamily="34" charset="0"/>
              </a:rPr>
              <a:t>dotarea cu echipamente necesare activităților de producție</a:t>
            </a:r>
            <a:r>
              <a:rPr lang="ro-RO" sz="1200" dirty="0">
                <a:solidFill>
                  <a:srgbClr val="002060"/>
                </a:solidFill>
                <a:latin typeface="Arial" pitchFamily="34" charset="0"/>
                <a:cs typeface="Arial" pitchFamily="34" charset="0"/>
              </a:rPr>
              <a:t>.</a:t>
            </a:r>
            <a:endParaRPr lang="ru-RU" sz="1200" dirty="0">
              <a:solidFill>
                <a:srgbClr val="002060"/>
              </a:solidFill>
              <a:latin typeface="Arial" pitchFamily="34" charset="0"/>
              <a:cs typeface="Arial" pitchFamily="34" charset="0"/>
            </a:endParaRPr>
          </a:p>
          <a:p>
            <a:pPr algn="just">
              <a:lnSpc>
                <a:spcPct val="150000"/>
              </a:lnSpc>
              <a:buClr>
                <a:srgbClr val="002060"/>
              </a:buClr>
              <a:buSzPct val="100000"/>
              <a:buFont typeface="Wingdings" pitchFamily="2" charset="2"/>
              <a:buChar char="q"/>
            </a:pPr>
            <a:r>
              <a:rPr lang="ro-RO" sz="1200" dirty="0">
                <a:solidFill>
                  <a:srgbClr val="002060"/>
                </a:solidFill>
                <a:latin typeface="Arial" pitchFamily="34" charset="0"/>
                <a:cs typeface="Arial" pitchFamily="34" charset="0"/>
              </a:rPr>
              <a:t>Facilitarea </a:t>
            </a:r>
            <a:r>
              <a:rPr lang="ro-RO" sz="1200" dirty="0">
                <a:solidFill>
                  <a:srgbClr val="002060"/>
                </a:solidFill>
                <a:latin typeface="Arial" pitchFamily="34" charset="0"/>
                <a:cs typeface="Arial" pitchFamily="34" charset="0"/>
              </a:rPr>
              <a:t>dezvoltării întreprinderilor cu activități de cercetare, inovare și transfer tehnologic, cu accent pe crearea  unei legături mai strânse cu mediul de afaceri, în vederea transferului rezultatelor CDI în mediul privat, fapt ce ar spori avantajele competitive ale regiunii.</a:t>
            </a:r>
            <a:endParaRPr lang="ru-RU" sz="1200" dirty="0">
              <a:solidFill>
                <a:srgbClr val="002060"/>
              </a:solidFill>
              <a:latin typeface="Arial" pitchFamily="34" charset="0"/>
              <a:cs typeface="Arial" pitchFamily="34" charset="0"/>
            </a:endParaRPr>
          </a:p>
          <a:p>
            <a:pPr algn="just">
              <a:lnSpc>
                <a:spcPct val="150000"/>
              </a:lnSpc>
              <a:buClr>
                <a:srgbClr val="002060"/>
              </a:buClr>
              <a:buSzPct val="100000"/>
              <a:buFont typeface="Wingdings" pitchFamily="2" charset="2"/>
              <a:buChar char="q"/>
            </a:pPr>
            <a:r>
              <a:rPr lang="ro-RO" sz="1200" dirty="0">
                <a:solidFill>
                  <a:srgbClr val="002060"/>
                </a:solidFill>
                <a:latin typeface="Arial" pitchFamily="34" charset="0"/>
                <a:cs typeface="Arial" pitchFamily="34" charset="0"/>
              </a:rPr>
              <a:t>Realizarea unei mai bune promovări ISA, prin elaborarea</a:t>
            </a:r>
            <a:r>
              <a:rPr lang="en-US"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unui</a:t>
            </a:r>
            <a:r>
              <a:rPr lang="en-US" sz="1200" dirty="0">
                <a:solidFill>
                  <a:srgbClr val="002060"/>
                </a:solidFill>
                <a:latin typeface="Arial" pitchFamily="34" charset="0"/>
                <a:cs typeface="Arial" pitchFamily="34" charset="0"/>
              </a:rPr>
              <a:t> GHID de</a:t>
            </a:r>
            <a:r>
              <a:rPr lang="x-none"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informare</a:t>
            </a:r>
            <a:r>
              <a:rPr lang="en-US"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şi</a:t>
            </a:r>
            <a:r>
              <a:rPr lang="en-US"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evidenţă</a:t>
            </a:r>
            <a:r>
              <a:rPr lang="en-US" sz="1200" dirty="0">
                <a:solidFill>
                  <a:srgbClr val="002060"/>
                </a:solidFill>
                <a:latin typeface="Arial" pitchFamily="34" charset="0"/>
                <a:cs typeface="Arial" pitchFamily="34" charset="0"/>
              </a:rPr>
              <a:t> a</a:t>
            </a:r>
            <a:r>
              <a:rPr lang="x-none"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terenurilor</a:t>
            </a:r>
            <a:r>
              <a:rPr lang="ro-RO" sz="1200" dirty="0">
                <a:solidFill>
                  <a:srgbClr val="002060"/>
                </a:solidFill>
                <a:latin typeface="Arial" pitchFamily="34" charset="0"/>
                <a:cs typeface="Arial" pitchFamily="34" charset="0"/>
              </a:rPr>
              <a:t> și</a:t>
            </a:r>
            <a:r>
              <a:rPr lang="en-US"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clădirilor</a:t>
            </a:r>
            <a:r>
              <a:rPr lang="en-US" sz="1200" dirty="0">
                <a:solidFill>
                  <a:srgbClr val="002060"/>
                </a:solidFill>
                <a:latin typeface="Arial" pitchFamily="34" charset="0"/>
                <a:cs typeface="Arial" pitchFamily="34" charset="0"/>
              </a:rPr>
              <a:t> </a:t>
            </a:r>
            <a:r>
              <a:rPr lang="en-US" sz="1200" dirty="0" err="1">
                <a:solidFill>
                  <a:srgbClr val="002060"/>
                </a:solidFill>
                <a:latin typeface="Arial" pitchFamily="34" charset="0"/>
                <a:cs typeface="Arial" pitchFamily="34" charset="0"/>
              </a:rPr>
              <a:t>potenţiale</a:t>
            </a:r>
            <a:r>
              <a:rPr lang="ro-RO" sz="1200" dirty="0">
                <a:solidFill>
                  <a:srgbClr val="002060"/>
                </a:solidFill>
                <a:latin typeface="Arial" pitchFamily="34" charset="0"/>
                <a:cs typeface="Arial" pitchFamily="34" charset="0"/>
              </a:rPr>
              <a:t> pentru </a:t>
            </a:r>
            <a:r>
              <a:rPr lang="ro-RO" sz="1200" dirty="0">
                <a:solidFill>
                  <a:srgbClr val="002060"/>
                </a:solidFill>
                <a:latin typeface="Arial" pitchFamily="34" charset="0"/>
                <a:cs typeface="Arial" pitchFamily="34" charset="0"/>
              </a:rPr>
              <a:t>investiții</a:t>
            </a:r>
            <a:r>
              <a:rPr lang="en-US" sz="1200" dirty="0">
                <a:solidFill>
                  <a:srgbClr val="002060"/>
                </a:solidFill>
                <a:latin typeface="Arial" pitchFamily="34" charset="0"/>
                <a:cs typeface="Arial" pitchFamily="34" charset="0"/>
              </a:rPr>
              <a:t>.</a:t>
            </a:r>
            <a:endParaRPr lang="x-none" sz="1200" dirty="0">
              <a:solidFill>
                <a:srgbClr val="002060"/>
              </a:solidFill>
              <a:latin typeface="Arial" pitchFamily="34" charset="0"/>
              <a:cs typeface="Arial" pitchFamily="34" charset="0"/>
            </a:endParaRPr>
          </a:p>
          <a:p>
            <a:pPr algn="just">
              <a:lnSpc>
                <a:spcPct val="150000"/>
              </a:lnSpc>
              <a:buClr>
                <a:srgbClr val="002060"/>
              </a:buClr>
              <a:buSzPct val="100000"/>
              <a:buFont typeface="Wingdings" pitchFamily="2" charset="2"/>
              <a:buChar char="q"/>
            </a:pPr>
            <a:r>
              <a:rPr lang="ro-RO" sz="1200" dirty="0">
                <a:solidFill>
                  <a:srgbClr val="002060"/>
                </a:solidFill>
                <a:latin typeface="Arial" pitchFamily="34" charset="0"/>
                <a:cs typeface="Arial" pitchFamily="34" charset="0"/>
              </a:rPr>
              <a:t>Sprijinirea procesului de dezvoltare al </a:t>
            </a:r>
            <a:r>
              <a:rPr lang="ro-RO" sz="1200" dirty="0">
                <a:solidFill>
                  <a:srgbClr val="002060"/>
                </a:solidFill>
                <a:latin typeface="Arial" pitchFamily="34" charset="0"/>
                <a:cs typeface="Arial" pitchFamily="34" charset="0"/>
              </a:rPr>
              <a:t>asociațiilor, care ar </a:t>
            </a:r>
            <a:r>
              <a:rPr lang="ro-RO" sz="1200" dirty="0">
                <a:solidFill>
                  <a:srgbClr val="002060"/>
                </a:solidFill>
                <a:latin typeface="Arial" pitchFamily="34" charset="0"/>
                <a:cs typeface="Arial" pitchFamily="34" charset="0"/>
              </a:rPr>
              <a:t>putea spori considerabil accesul companiilor la finanțare</a:t>
            </a:r>
            <a:r>
              <a:rPr lang="ro-RO" sz="1200" dirty="0">
                <a:solidFill>
                  <a:srgbClr val="002060"/>
                </a:solidFill>
                <a:latin typeface="Arial" pitchFamily="34" charset="0"/>
                <a:cs typeface="Arial" pitchFamily="34" charset="0"/>
              </a:rPr>
              <a:t>, ar putea contribui la optimizarea costurilor </a:t>
            </a:r>
            <a:r>
              <a:rPr lang="ro-RO" sz="1200" dirty="0">
                <a:solidFill>
                  <a:srgbClr val="002060"/>
                </a:solidFill>
                <a:latin typeface="Arial" pitchFamily="34" charset="0"/>
                <a:cs typeface="Arial" pitchFamily="34" charset="0"/>
              </a:rPr>
              <a:t>de </a:t>
            </a:r>
            <a:r>
              <a:rPr lang="ro-RO" sz="1200" dirty="0">
                <a:solidFill>
                  <a:srgbClr val="002060"/>
                </a:solidFill>
                <a:latin typeface="Arial" pitchFamily="34" charset="0"/>
                <a:cs typeface="Arial" pitchFamily="34" charset="0"/>
              </a:rPr>
              <a:t>producție, facilitarea comunicării între antreprenori și instituții guvernamentale, promovarea mai eficientă a producției, creșterea capacității de negociere etc.</a:t>
            </a:r>
            <a:endParaRPr lang="en-US" sz="1200" dirty="0">
              <a:solidFill>
                <a:srgbClr val="002060"/>
              </a:solidFill>
              <a:latin typeface="Arial" pitchFamily="34" charset="0"/>
              <a:cs typeface="Arial" pitchFamily="34" charset="0"/>
            </a:endParaRPr>
          </a:p>
          <a:p>
            <a:pPr marL="82296" indent="0">
              <a:lnSpc>
                <a:spcPct val="150000"/>
              </a:lnSpc>
              <a:buClr>
                <a:srgbClr val="002060"/>
              </a:buClr>
              <a:buSzPct val="100000"/>
              <a:buNone/>
            </a:pPr>
            <a:endParaRPr lang="x-none" sz="1200" dirty="0">
              <a:solidFill>
                <a:srgbClr val="002060"/>
              </a:solidFill>
              <a:latin typeface="Arial" pitchFamily="34" charset="0"/>
              <a:cs typeface="Arial" pitchFamily="34" charset="0"/>
            </a:endParaRPr>
          </a:p>
        </p:txBody>
      </p:sp>
      <p:sp>
        <p:nvSpPr>
          <p:cNvPr id="2" name="Title 1"/>
          <p:cNvSpPr>
            <a:spLocks noGrp="1"/>
          </p:cNvSpPr>
          <p:nvPr>
            <p:ph type="title"/>
          </p:nvPr>
        </p:nvSpPr>
        <p:spPr>
          <a:xfrm>
            <a:off x="628650" y="1131094"/>
            <a:ext cx="8234795" cy="744671"/>
          </a:xfrm>
        </p:spPr>
        <p:txBody>
          <a:bodyPr>
            <a:normAutofit/>
          </a:bodyPr>
          <a:lstStyle/>
          <a:p>
            <a:pPr algn="r"/>
            <a:r>
              <a:rPr lang="en-US" sz="1800" u="sng" dirty="0" err="1">
                <a:solidFill>
                  <a:srgbClr val="002060"/>
                </a:solidFill>
                <a:effectLst/>
                <a:latin typeface="Arial" panose="020B0604020202020204" pitchFamily="34" charset="0"/>
                <a:cs typeface="Arial" panose="020B0604020202020204" pitchFamily="34" charset="0"/>
              </a:rPr>
              <a:t>Probleme</a:t>
            </a:r>
            <a:r>
              <a:rPr lang="en-US" sz="1800" u="sng" dirty="0">
                <a:solidFill>
                  <a:srgbClr val="002060"/>
                </a:solidFill>
                <a:effectLst/>
                <a:latin typeface="Arial" panose="020B0604020202020204" pitchFamily="34" charset="0"/>
                <a:cs typeface="Arial" panose="020B0604020202020204" pitchFamily="34" charset="0"/>
              </a:rPr>
              <a:t> </a:t>
            </a:r>
            <a:r>
              <a:rPr lang="ro-RO" sz="1800" u="sng" dirty="0">
                <a:solidFill>
                  <a:srgbClr val="002060"/>
                </a:solidFill>
                <a:effectLst/>
                <a:latin typeface="Arial" panose="020B0604020202020204" pitchFamily="34" charset="0"/>
                <a:cs typeface="Arial" panose="020B0604020202020204" pitchFamily="34" charset="0"/>
              </a:rPr>
              <a:t>și p</a:t>
            </a:r>
            <a:r>
              <a:rPr lang="x-none" sz="1800" u="sng" dirty="0">
                <a:solidFill>
                  <a:srgbClr val="002060"/>
                </a:solidFill>
                <a:effectLst/>
                <a:latin typeface="Arial" panose="020B0604020202020204" pitchFamily="34" charset="0"/>
                <a:cs typeface="Arial" panose="020B0604020202020204" pitchFamily="34" charset="0"/>
              </a:rPr>
              <a:t>rovocări în dezvoltarea sectorului</a:t>
            </a:r>
            <a:endParaRPr lang="en-US" sz="1800" u="sng" dirty="0">
              <a:solidFill>
                <a:srgbClr val="002060"/>
              </a:solidFill>
              <a:effectLst/>
              <a:latin typeface="Arial" panose="020B0604020202020204" pitchFamily="34" charset="0"/>
              <a:cs typeface="Arial" panose="020B0604020202020204"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93518" y="1037394"/>
            <a:ext cx="2043113" cy="407194"/>
          </a:xfrm>
          <a:prstGeom prst="rect">
            <a:avLst/>
          </a:prstGeom>
          <a:noFill/>
        </p:spPr>
      </p:pic>
    </p:spTree>
    <p:extLst>
      <p:ext uri="{BB962C8B-B14F-4D97-AF65-F5344CB8AC3E}">
        <p14:creationId xmlns:p14="http://schemas.microsoft.com/office/powerpoint/2010/main" val="4061235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66504"/>
            <a:ext cx="8229600" cy="2985373"/>
          </a:xfrm>
        </p:spPr>
        <p:txBody>
          <a:bodyPr>
            <a:normAutofit/>
          </a:bodyPr>
          <a:lstStyle/>
          <a:p>
            <a:pPr marL="0" indent="0" algn="ctr">
              <a:lnSpc>
                <a:spcPct val="150000"/>
              </a:lnSpc>
              <a:buNone/>
            </a:pPr>
            <a:r>
              <a:rPr lang="x-none" b="1" i="1" dirty="0" smtClean="0">
                <a:solidFill>
                  <a:srgbClr val="002060"/>
                </a:solidFill>
                <a:latin typeface="Arial" panose="020B0604020202020204" pitchFamily="34" charset="0"/>
                <a:cs typeface="Arial" panose="020B0604020202020204" pitchFamily="34" charset="0"/>
              </a:rPr>
              <a:t>Regiunea de Dezvoltare Nord  va deveni o importantă zonă economică atractivă pentru investiții, întreprinderi, forță de muncă, capabilă să ofere locuitorilor săi o înaltă calitate a vieții</a:t>
            </a:r>
            <a:r>
              <a:rPr lang="x-none" sz="2700" b="1" i="1" dirty="0">
                <a:solidFill>
                  <a:srgbClr val="002060"/>
                </a:solidFill>
                <a:latin typeface="Arial" panose="020B0604020202020204" pitchFamily="34" charset="0"/>
                <a:cs typeface="Arial" panose="020B0604020202020204" pitchFamily="34" charset="0"/>
              </a:rPr>
              <a:t>.</a:t>
            </a:r>
            <a:r>
              <a:rPr lang="x-none" sz="2700" b="1" dirty="0">
                <a:solidFill>
                  <a:srgbClr val="002060"/>
                </a:solidFill>
                <a:latin typeface="Arial" panose="020B0604020202020204" pitchFamily="34" charset="0"/>
                <a:cs typeface="Arial" panose="020B0604020202020204" pitchFamily="34" charset="0"/>
              </a:rPr>
              <a:t> </a:t>
            </a:r>
            <a:endParaRPr lang="en-US" sz="2700" b="1" dirty="0">
              <a:solidFill>
                <a:srgbClr val="002060"/>
              </a:solidFill>
              <a:latin typeface="Arial" panose="020B0604020202020204" pitchFamily="34" charset="0"/>
              <a:cs typeface="Arial" panose="020B0604020202020204" pitchFamily="34" charset="0"/>
            </a:endParaRPr>
          </a:p>
          <a:p>
            <a:pPr marL="82296" indent="0" algn="just">
              <a:buNone/>
            </a:pPr>
            <a:endParaRPr lang="en-US" sz="3000" dirty="0">
              <a:solidFill>
                <a:srgbClr val="002060"/>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1006632"/>
            <a:ext cx="8229600" cy="913847"/>
          </a:xfrm>
        </p:spPr>
        <p:txBody>
          <a:bodyPr>
            <a:noAutofit/>
          </a:bodyPr>
          <a:lstStyle/>
          <a:p>
            <a:pPr algn="ctr"/>
            <a:r>
              <a:rPr lang="x-none" sz="1800" u="sng" dirty="0">
                <a:solidFill>
                  <a:srgbClr val="002060"/>
                </a:solidFill>
                <a:latin typeface="Times New Roman" panose="02020603050405020304" pitchFamily="18" charset="0"/>
                <a:cs typeface="Times New Roman" panose="02020603050405020304" pitchFamily="18" charset="0"/>
              </a:rPr>
              <a:t/>
            </a:r>
            <a:br>
              <a:rPr lang="x-none" sz="1800" u="sng" dirty="0">
                <a:solidFill>
                  <a:srgbClr val="002060"/>
                </a:solidFill>
                <a:latin typeface="Times New Roman" panose="02020603050405020304" pitchFamily="18" charset="0"/>
                <a:cs typeface="Times New Roman" panose="02020603050405020304" pitchFamily="18" charset="0"/>
              </a:rPr>
            </a:br>
            <a:r>
              <a:rPr lang="en-US" sz="1800" dirty="0">
                <a:solidFill>
                  <a:srgbClr val="002060"/>
                </a:solidFill>
                <a:effectLst/>
                <a:latin typeface="Arial" panose="020B0604020202020204" pitchFamily="34" charset="0"/>
                <a:cs typeface="Arial" panose="020B0604020202020204" pitchFamily="34" charset="0"/>
              </a:rPr>
              <a:t>VIZIUNEA</a:t>
            </a:r>
            <a:r>
              <a:rPr lang="x-none" sz="1800" dirty="0">
                <a:solidFill>
                  <a:srgbClr val="002060"/>
                </a:solidFill>
                <a:effectLst/>
                <a:latin typeface="Arial" panose="020B0604020202020204" pitchFamily="34" charset="0"/>
                <a:cs typeface="Arial" panose="020B0604020202020204" pitchFamily="34" charset="0"/>
              </a:rPr>
              <a:t/>
            </a:r>
            <a:br>
              <a:rPr lang="x-none" sz="1800" dirty="0">
                <a:solidFill>
                  <a:srgbClr val="002060"/>
                </a:solidFill>
                <a:effectLst/>
                <a:latin typeface="Arial" panose="020B0604020202020204" pitchFamily="34" charset="0"/>
                <a:cs typeface="Arial" panose="020B0604020202020204" pitchFamily="34" charset="0"/>
              </a:rPr>
            </a:br>
            <a:r>
              <a:rPr lang="en-US" sz="1800" dirty="0">
                <a:solidFill>
                  <a:srgbClr val="002060"/>
                </a:solidFill>
                <a:effectLst/>
                <a:latin typeface="Arial" panose="020B0604020202020204" pitchFamily="34" charset="0"/>
                <a:cs typeface="Arial" panose="020B0604020202020204" pitchFamily="34" charset="0"/>
              </a:rPr>
              <a:t> </a:t>
            </a:r>
            <a:r>
              <a:rPr lang="x-none" sz="1800" u="sng" dirty="0">
                <a:solidFill>
                  <a:srgbClr val="002060"/>
                </a:solidFill>
                <a:effectLst/>
                <a:latin typeface="Arial" panose="020B0604020202020204" pitchFamily="34" charset="0"/>
                <a:cs typeface="Arial" panose="020B0604020202020204" pitchFamily="34" charset="0"/>
              </a:rPr>
              <a:t/>
            </a:r>
            <a:br>
              <a:rPr lang="x-none" sz="1800" u="sng" dirty="0">
                <a:solidFill>
                  <a:srgbClr val="002060"/>
                </a:solidFill>
                <a:effectLst/>
                <a:latin typeface="Arial" panose="020B0604020202020204" pitchFamily="34" charset="0"/>
                <a:cs typeface="Arial" panose="020B0604020202020204" pitchFamily="34" charset="0"/>
              </a:rPr>
            </a:br>
            <a:r>
              <a:rPr lang="x-none" sz="1800" dirty="0">
                <a:solidFill>
                  <a:srgbClr val="002060"/>
                </a:solidFill>
                <a:effectLst/>
                <a:latin typeface="Arial" panose="020B0604020202020204" pitchFamily="34" charset="0"/>
                <a:cs typeface="Arial" panose="020B0604020202020204" pitchFamily="34" charset="0"/>
              </a:rPr>
              <a:t>domeniului </a:t>
            </a:r>
            <a:br>
              <a:rPr lang="x-none" sz="1800" dirty="0">
                <a:solidFill>
                  <a:srgbClr val="002060"/>
                </a:solidFill>
                <a:effectLst/>
                <a:latin typeface="Arial" panose="020B0604020202020204" pitchFamily="34" charset="0"/>
                <a:cs typeface="Arial" panose="020B0604020202020204" pitchFamily="34" charset="0"/>
              </a:rPr>
            </a:br>
            <a:r>
              <a:rPr lang="en-US" sz="1800" dirty="0">
                <a:solidFill>
                  <a:srgbClr val="002060"/>
                </a:solidFill>
                <a:effectLst/>
                <a:latin typeface="Arial" panose="020B0604020202020204" pitchFamily="34" charset="0"/>
                <a:cs typeface="Arial" panose="020B0604020202020204" pitchFamily="34" charset="0"/>
              </a:rPr>
              <a:t>In</a:t>
            </a:r>
            <a:r>
              <a:rPr lang="x-none" sz="1800" dirty="0">
                <a:solidFill>
                  <a:srgbClr val="002060"/>
                </a:solidFill>
                <a:effectLst/>
                <a:latin typeface="Arial" panose="020B0604020202020204" pitchFamily="34" charset="0"/>
                <a:cs typeface="Arial" panose="020B0604020202020204" pitchFamily="34" charset="0"/>
              </a:rPr>
              <a:t>frastructur</a:t>
            </a:r>
            <a:r>
              <a:rPr lang="en-US" sz="1800" dirty="0">
                <a:solidFill>
                  <a:srgbClr val="002060"/>
                </a:solidFill>
                <a:effectLst/>
                <a:latin typeface="Arial" panose="020B0604020202020204" pitchFamily="34" charset="0"/>
                <a:cs typeface="Arial" panose="020B0604020202020204" pitchFamily="34" charset="0"/>
              </a:rPr>
              <a:t>a</a:t>
            </a:r>
            <a:r>
              <a:rPr lang="x-none" sz="1800" dirty="0">
                <a:solidFill>
                  <a:srgbClr val="002060"/>
                </a:solidFill>
                <a:effectLst/>
                <a:latin typeface="Arial" panose="020B0604020202020204" pitchFamily="34" charset="0"/>
                <a:cs typeface="Arial" panose="020B0604020202020204" pitchFamily="34" charset="0"/>
              </a:rPr>
              <a:t> </a:t>
            </a:r>
            <a:r>
              <a:rPr lang="x-none" sz="1800" dirty="0">
                <a:solidFill>
                  <a:srgbClr val="002060"/>
                </a:solidFill>
                <a:effectLst/>
                <a:latin typeface="Arial" panose="020B0604020202020204" pitchFamily="34" charset="0"/>
                <a:cs typeface="Arial" panose="020B0604020202020204" pitchFamily="34" charset="0"/>
              </a:rPr>
              <a:t>de Sprijin a Afacerilor </a:t>
            </a:r>
            <a:r>
              <a:rPr lang="x-none" sz="1800" dirty="0">
                <a:solidFill>
                  <a:srgbClr val="002060"/>
                </a:solidFill>
                <a:effectLst/>
                <a:latin typeface="Arial" panose="020B0604020202020204" pitchFamily="34" charset="0"/>
                <a:cs typeface="Arial" panose="020B0604020202020204" pitchFamily="34" charset="0"/>
              </a:rPr>
              <a:t>în </a:t>
            </a:r>
            <a:r>
              <a:rPr lang="x-none" sz="1800" dirty="0">
                <a:solidFill>
                  <a:srgbClr val="002060"/>
                </a:solidFill>
                <a:effectLst/>
                <a:latin typeface="Arial" panose="020B0604020202020204" pitchFamily="34" charset="0"/>
                <a:cs typeface="Arial" panose="020B0604020202020204" pitchFamily="34" charset="0"/>
              </a:rPr>
              <a:t>RDN</a:t>
            </a:r>
            <a:endParaRPr lang="en-US" sz="1800" dirty="0">
              <a:solidFill>
                <a:srgbClr val="002060"/>
              </a:solidFill>
              <a:effectLst/>
              <a:latin typeface="Arial" panose="020B0604020202020204" pitchFamily="34" charset="0"/>
              <a:cs typeface="Arial" panose="020B0604020202020204"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94240" y="951740"/>
            <a:ext cx="2043113" cy="407194"/>
          </a:xfrm>
          <a:prstGeom prst="rect">
            <a:avLst/>
          </a:prstGeom>
          <a:noFill/>
        </p:spPr>
      </p:pic>
    </p:spTree>
    <p:extLst>
      <p:ext uri="{BB962C8B-B14F-4D97-AF65-F5344CB8AC3E}">
        <p14:creationId xmlns:p14="http://schemas.microsoft.com/office/powerpoint/2010/main" val="7227913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385022"/>
            <a:ext cx="7886700" cy="3104950"/>
          </a:xfrm>
        </p:spPr>
        <p:txBody>
          <a:bodyPr/>
          <a:lstStyle/>
          <a:p>
            <a:pPr marL="0" indent="0" algn="ctr">
              <a:buNone/>
            </a:pPr>
            <a:endParaRPr lang="fr-CH" i="1" dirty="0" smtClean="0">
              <a:solidFill>
                <a:srgbClr val="002060"/>
              </a:solidFill>
              <a:latin typeface="Arial" panose="020B0604020202020204" pitchFamily="34" charset="0"/>
              <a:cs typeface="Arial" panose="020B0604020202020204" pitchFamily="34" charset="0"/>
            </a:endParaRPr>
          </a:p>
          <a:p>
            <a:pPr marL="82296" indent="0" algn="ctr">
              <a:lnSpc>
                <a:spcPct val="150000"/>
              </a:lnSpc>
              <a:buNone/>
            </a:pPr>
            <a:r>
              <a:rPr lang="ro-RO" sz="2100" b="1" i="1" dirty="0">
                <a:solidFill>
                  <a:srgbClr val="002060"/>
                </a:solidFill>
                <a:latin typeface="Arial" pitchFamily="34" charset="0"/>
                <a:cs typeface="Arial" pitchFamily="34" charset="0"/>
              </a:rPr>
              <a:t>Creștere economică sustenabilă în Regiunea de Dezvoltare Nord prin atragerea investițiilor și crearea locurilor de muncă</a:t>
            </a:r>
            <a:endParaRPr lang="ru-RU" sz="2100" b="1" dirty="0">
              <a:solidFill>
                <a:srgbClr val="002060"/>
              </a:solidFill>
              <a:latin typeface="Arial" pitchFamily="34" charset="0"/>
              <a:cs typeface="Arial" pitchFamily="34" charset="0"/>
            </a:endParaRPr>
          </a:p>
          <a:p>
            <a:pPr marL="0" indent="0">
              <a:buNone/>
            </a:pPr>
            <a:endParaRPr lang="en-US" sz="3300" dirty="0"/>
          </a:p>
        </p:txBody>
      </p:sp>
      <p:sp>
        <p:nvSpPr>
          <p:cNvPr id="2" name="Title 1"/>
          <p:cNvSpPr>
            <a:spLocks noGrp="1"/>
          </p:cNvSpPr>
          <p:nvPr>
            <p:ph type="title"/>
          </p:nvPr>
        </p:nvSpPr>
        <p:spPr>
          <a:xfrm>
            <a:off x="457200" y="1169594"/>
            <a:ext cx="8229600" cy="750884"/>
          </a:xfrm>
        </p:spPr>
        <p:txBody>
          <a:bodyPr>
            <a:normAutofit fontScale="90000"/>
          </a:bodyPr>
          <a:lstStyle/>
          <a:p>
            <a:pPr algn="ctr"/>
            <a:r>
              <a:rPr lang="x-none" sz="2025" dirty="0">
                <a:solidFill>
                  <a:srgbClr val="002060"/>
                </a:solidFill>
                <a:latin typeface="Times New Roman" panose="02020603050405020304" pitchFamily="18" charset="0"/>
                <a:cs typeface="Times New Roman" panose="02020603050405020304" pitchFamily="18" charset="0"/>
              </a:rPr>
              <a:t/>
            </a:r>
            <a:br>
              <a:rPr lang="x-none" sz="2025" dirty="0">
                <a:solidFill>
                  <a:srgbClr val="002060"/>
                </a:solidFill>
                <a:latin typeface="Times New Roman" panose="02020603050405020304" pitchFamily="18" charset="0"/>
                <a:cs typeface="Times New Roman" panose="02020603050405020304" pitchFamily="18" charset="0"/>
              </a:rPr>
            </a:br>
            <a:r>
              <a:rPr lang="en-US" sz="2025" dirty="0">
                <a:solidFill>
                  <a:srgbClr val="002060"/>
                </a:solidFill>
                <a:effectLst/>
                <a:latin typeface="Arial" panose="020B0604020202020204" pitchFamily="34" charset="0"/>
                <a:cs typeface="Arial" panose="020B0604020202020204" pitchFamily="34" charset="0"/>
              </a:rPr>
              <a:t>O</a:t>
            </a:r>
            <a:r>
              <a:rPr lang="x-none" sz="2025" dirty="0">
                <a:solidFill>
                  <a:srgbClr val="002060"/>
                </a:solidFill>
                <a:effectLst/>
                <a:latin typeface="Arial" panose="020B0604020202020204" pitchFamily="34" charset="0"/>
                <a:cs typeface="Arial" panose="020B0604020202020204" pitchFamily="34" charset="0"/>
              </a:rPr>
              <a:t>BIECTIV GENERAL</a:t>
            </a:r>
            <a:r>
              <a:rPr lang="en-US" sz="2025" dirty="0">
                <a:solidFill>
                  <a:srgbClr val="002060"/>
                </a:solidFill>
                <a:effectLst/>
                <a:latin typeface="Arial" panose="020B0604020202020204" pitchFamily="34" charset="0"/>
                <a:cs typeface="Arial" panose="020B0604020202020204" pitchFamily="34" charset="0"/>
              </a:rPr>
              <a:t/>
            </a:r>
            <a:br>
              <a:rPr lang="en-US" sz="2025" dirty="0">
                <a:solidFill>
                  <a:srgbClr val="002060"/>
                </a:solidFill>
                <a:effectLst/>
                <a:latin typeface="Arial" panose="020B0604020202020204" pitchFamily="34" charset="0"/>
                <a:cs typeface="Arial" panose="020B0604020202020204" pitchFamily="34" charset="0"/>
              </a:rPr>
            </a:br>
            <a:r>
              <a:rPr lang="en-US" sz="2025" dirty="0">
                <a:solidFill>
                  <a:srgbClr val="002060"/>
                </a:solidFill>
                <a:effectLst/>
                <a:latin typeface="Arial" panose="020B0604020202020204" pitchFamily="34" charset="0"/>
                <a:cs typeface="Arial" panose="020B0604020202020204" pitchFamily="34" charset="0"/>
              </a:rPr>
              <a:t/>
            </a:r>
            <a:br>
              <a:rPr lang="en-US" sz="2025" dirty="0">
                <a:solidFill>
                  <a:srgbClr val="002060"/>
                </a:solidFill>
                <a:effectLst/>
                <a:latin typeface="Arial" panose="020B0604020202020204" pitchFamily="34" charset="0"/>
                <a:cs typeface="Arial" panose="020B0604020202020204" pitchFamily="34" charset="0"/>
              </a:rPr>
            </a:br>
            <a:r>
              <a:rPr lang="ro-RO" sz="2025" dirty="0">
                <a:solidFill>
                  <a:srgbClr val="002060"/>
                </a:solidFill>
                <a:effectLst/>
                <a:latin typeface="Arial" panose="020B0604020202020204" pitchFamily="34" charset="0"/>
                <a:cs typeface="Arial" panose="020B0604020202020204" pitchFamily="34" charset="0"/>
              </a:rPr>
              <a:t>pentru </a:t>
            </a:r>
            <a:r>
              <a:rPr lang="x-none" sz="2025" dirty="0">
                <a:solidFill>
                  <a:srgbClr val="002060"/>
                </a:solidFill>
                <a:effectLst/>
                <a:latin typeface="Arial" panose="020B0604020202020204" pitchFamily="34" charset="0"/>
                <a:cs typeface="Arial" panose="020B0604020202020204" pitchFamily="34" charset="0"/>
              </a:rPr>
              <a:t>domeniul </a:t>
            </a:r>
            <a:br>
              <a:rPr lang="x-none" sz="2025" dirty="0">
                <a:solidFill>
                  <a:srgbClr val="002060"/>
                </a:solidFill>
                <a:effectLst/>
                <a:latin typeface="Arial" panose="020B0604020202020204" pitchFamily="34" charset="0"/>
                <a:cs typeface="Arial" panose="020B0604020202020204" pitchFamily="34" charset="0"/>
              </a:rPr>
            </a:br>
            <a:r>
              <a:rPr lang="en-US" sz="2025" dirty="0">
                <a:solidFill>
                  <a:srgbClr val="002060"/>
                </a:solidFill>
                <a:effectLst/>
                <a:latin typeface="Arial" panose="020B0604020202020204" pitchFamily="34" charset="0"/>
                <a:cs typeface="Arial" panose="020B0604020202020204" pitchFamily="34" charset="0"/>
              </a:rPr>
              <a:t>In</a:t>
            </a:r>
            <a:r>
              <a:rPr lang="x-none" sz="2025" dirty="0">
                <a:solidFill>
                  <a:srgbClr val="002060"/>
                </a:solidFill>
                <a:effectLst/>
                <a:latin typeface="Arial" panose="020B0604020202020204" pitchFamily="34" charset="0"/>
                <a:cs typeface="Arial" panose="020B0604020202020204" pitchFamily="34" charset="0"/>
              </a:rPr>
              <a:t>frastructurii de Sprijin a Afacerilor </a:t>
            </a:r>
            <a:r>
              <a:rPr lang="x-none" sz="2025" dirty="0">
                <a:solidFill>
                  <a:srgbClr val="002060"/>
                </a:solidFill>
                <a:effectLst/>
                <a:latin typeface="Arial" panose="020B0604020202020204" pitchFamily="34" charset="0"/>
                <a:cs typeface="Arial" panose="020B0604020202020204" pitchFamily="34" charset="0"/>
              </a:rPr>
              <a:t>în </a:t>
            </a:r>
            <a:r>
              <a:rPr lang="x-none" sz="2025" dirty="0">
                <a:solidFill>
                  <a:srgbClr val="002060"/>
                </a:solidFill>
                <a:effectLst/>
                <a:latin typeface="Arial" panose="020B0604020202020204" pitchFamily="34" charset="0"/>
                <a:cs typeface="Arial" panose="020B0604020202020204" pitchFamily="34" charset="0"/>
              </a:rPr>
              <a:t>RDN</a:t>
            </a:r>
            <a:endParaRPr lang="en-US" sz="2025" dirty="0">
              <a:solidFill>
                <a:srgbClr val="002060"/>
              </a:solidFill>
              <a:effectLst/>
              <a:latin typeface="Arial" panose="020B0604020202020204" pitchFamily="34" charset="0"/>
              <a:cs typeface="Arial" panose="020B0604020202020204" pitchFamily="34" charset="0"/>
            </a:endParaRPr>
          </a:p>
        </p:txBody>
      </p:sp>
      <p:pic>
        <p:nvPicPr>
          <p:cNvPr id="4" name="Obraz 2" descr="ADR Nord_logo.png"/>
          <p:cNvPicPr>
            <a:picLocks noChangeAspect="1" noChangeArrowheads="1"/>
          </p:cNvPicPr>
          <p:nvPr/>
        </p:nvPicPr>
        <p:blipFill>
          <a:blip r:embed="rId2" cstate="print"/>
          <a:srcRect/>
          <a:stretch>
            <a:fillRect/>
          </a:stretch>
        </p:blipFill>
        <p:spPr bwMode="auto">
          <a:xfrm>
            <a:off x="141770" y="992480"/>
            <a:ext cx="2043113" cy="407194"/>
          </a:xfrm>
          <a:prstGeom prst="rect">
            <a:avLst/>
          </a:prstGeom>
          <a:noFill/>
        </p:spPr>
      </p:pic>
    </p:spTree>
    <p:extLst>
      <p:ext uri="{BB962C8B-B14F-4D97-AF65-F5344CB8AC3E}">
        <p14:creationId xmlns:p14="http://schemas.microsoft.com/office/powerpoint/2010/main" val="327689088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3817</TotalTime>
  <Words>1374</Words>
  <Application>Microsoft Office PowerPoint</Application>
  <PresentationFormat>On-screen Show (4:3)</PresentationFormat>
  <Paragraphs>180</Paragraphs>
  <Slides>17</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17</vt:i4>
      </vt:variant>
    </vt:vector>
  </HeadingPairs>
  <TitlesOfParts>
    <vt:vector size="27" baseType="lpstr">
      <vt:lpstr>Arial</vt:lpstr>
      <vt:lpstr>Calibri</vt:lpstr>
      <vt:lpstr>Lucida Sans Unicode</vt:lpstr>
      <vt:lpstr>Times New Roman</vt:lpstr>
      <vt:lpstr>Trebuchet MS</vt:lpstr>
      <vt:lpstr>Verdana</vt:lpstr>
      <vt:lpstr>Wingdings</vt:lpstr>
      <vt:lpstr>Wingdings 2</vt:lpstr>
      <vt:lpstr>Wingdings 3</vt:lpstr>
      <vt:lpstr>Открытая</vt:lpstr>
      <vt:lpstr>PowerPoint Presentation</vt:lpstr>
      <vt:lpstr>Tipuri/Rolul infrastructuri de sprijin al afacerilor </vt:lpstr>
      <vt:lpstr>Scopul elaborării Programului Regional Sectorial </vt:lpstr>
      <vt:lpstr>Structura Programului Regional Sectorial</vt:lpstr>
      <vt:lpstr>Abordarea metodologică</vt:lpstr>
      <vt:lpstr>Situația Infrastructurilor de Sprijin al Afacerilor în RDN</vt:lpstr>
      <vt:lpstr>Probleme și provocări în dezvoltarea sectorului</vt:lpstr>
      <vt:lpstr> VIZIUNEA   domeniului  Infrastructura de Sprijin a Afacerilor în RDN</vt:lpstr>
      <vt:lpstr> OBIECTIV GENERAL  pentru domeniul  Infrastructurii de Sprijin a Afacerilor în RDN</vt:lpstr>
      <vt:lpstr>  OBIECTIV 1. Dezvoltarea Infrastructurii de sprijin al afacerilor în RDN  </vt:lpstr>
      <vt:lpstr>Proiecte din domeniul ISA</vt:lpstr>
      <vt:lpstr>  OBIECTIV 2. Facilitarea asocierii producătorilor pentru atragerea investițiilor  </vt:lpstr>
      <vt:lpstr> OBIECTIV 3. Promovarea potențialului economic și investițional în regiune  </vt:lpstr>
      <vt:lpstr>Surse de finanţare existente  </vt:lpstr>
      <vt:lpstr>Mecanisme de implementare şi riscuri  </vt:lpstr>
      <vt:lpstr>Mecanisme de monitorizare și evaluare </vt:lpstr>
      <vt:lpstr> Vă mulțumim!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Lenovo-pc</dc:creator>
  <cp:lastModifiedBy>Lenovo-pc</cp:lastModifiedBy>
  <cp:revision>263</cp:revision>
  <cp:lastPrinted>2017-06-28T11:13:59Z</cp:lastPrinted>
  <dcterms:created xsi:type="dcterms:W3CDTF">2017-05-02T10:32:35Z</dcterms:created>
  <dcterms:modified xsi:type="dcterms:W3CDTF">2017-06-28T11:25:32Z</dcterms:modified>
</cp:coreProperties>
</file>