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90" y="-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E2BAF7-9E89-4B65-A433-81B273560862}" type="doc">
      <dgm:prSet loTypeId="urn:microsoft.com/office/officeart/2005/8/layout/cycle6" loCatId="cycle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2893CD5F-2CE8-4C74-8778-B39C43170F21}">
      <dgm:prSet custT="1"/>
      <dgm:spPr>
        <a:xfrm>
          <a:off x="3609079" y="-329981"/>
          <a:ext cx="1678191" cy="1428752"/>
        </a:xfrm>
        <a:prstGeom prst="roundRect">
          <a:avLst/>
        </a:prstGeom>
        <a:solidFill>
          <a:srgbClr val="C80F0F">
            <a:hueOff val="0"/>
            <a:satOff val="0"/>
            <a:lumOff val="0"/>
            <a:alphaOff val="0"/>
          </a:srgb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gm:spPr>
      <dgm:t>
        <a:bodyPr/>
        <a:lstStyle/>
        <a:p>
          <a:r>
            <a:rPr lang="ro-RO" sz="1400" b="1" dirty="0" smtClean="0">
              <a:solidFill>
                <a:srgbClr val="FFFFFF"/>
              </a:solidFill>
              <a:latin typeface="Arial"/>
              <a:ea typeface="+mn-ea"/>
              <a:cs typeface="+mn-cs"/>
            </a:rPr>
            <a:t>Planificare și programare regională și locală</a:t>
          </a:r>
          <a:endParaRPr lang="en-GB" sz="1400" dirty="0">
            <a:solidFill>
              <a:srgbClr val="FFFFFF"/>
            </a:solidFill>
            <a:latin typeface="Arial"/>
            <a:ea typeface="+mn-ea"/>
            <a:cs typeface="+mn-cs"/>
          </a:endParaRPr>
        </a:p>
      </dgm:t>
    </dgm:pt>
    <dgm:pt modelId="{71929433-E701-4C2E-946A-768624F5EAB1}" type="parTrans" cxnId="{8CB5E420-A2C9-41D5-809B-2EE6A616947D}">
      <dgm:prSet/>
      <dgm:spPr/>
      <dgm:t>
        <a:bodyPr/>
        <a:lstStyle/>
        <a:p>
          <a:endParaRPr lang="ro-RO"/>
        </a:p>
      </dgm:t>
    </dgm:pt>
    <dgm:pt modelId="{73572527-EE2E-4632-9B40-5D3E189DC212}" type="sibTrans" cxnId="{8CB5E420-A2C9-41D5-809B-2EE6A616947D}">
      <dgm:prSet/>
      <dgm:spPr>
        <a:xfrm>
          <a:off x="2277145" y="384394"/>
          <a:ext cx="4342059" cy="4342059"/>
        </a:xfrm>
        <a:custGeom>
          <a:avLst/>
          <a:gdLst/>
          <a:ahLst/>
          <a:cxnLst/>
          <a:rect l="0" t="0" r="0" b="0"/>
          <a:pathLst>
            <a:path>
              <a:moveTo>
                <a:pt x="3010317" y="168789"/>
              </a:moveTo>
              <a:arcTo wR="2171029" hR="2171029" stAng="17564531" swAng="32351"/>
            </a:path>
          </a:pathLst>
        </a:custGeom>
        <a:noFill/>
        <a:ln w="9525" cap="flat" cmpd="sng" algn="ctr">
          <a:solidFill>
            <a:srgbClr val="C80F0F"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gm:spPr>
      <dgm:t>
        <a:bodyPr/>
        <a:lstStyle/>
        <a:p>
          <a:endParaRPr lang="ro-RO"/>
        </a:p>
      </dgm:t>
    </dgm:pt>
    <dgm:pt modelId="{6CAFC67A-3A81-417C-8B47-B1AF7FFD0ED1}">
      <dgm:prSet custT="1"/>
      <dgm:spPr>
        <a:xfrm>
          <a:off x="5306458" y="487433"/>
          <a:ext cx="1678191" cy="1428752"/>
        </a:xfrm>
        <a:prstGeom prst="roundRect">
          <a:avLst/>
        </a:prstGeom>
        <a:solidFill>
          <a:srgbClr val="C80F0F">
            <a:hueOff val="0"/>
            <a:satOff val="0"/>
            <a:lumOff val="0"/>
            <a:alphaOff val="0"/>
          </a:srgb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gm:spPr>
      <dgm:t>
        <a:bodyPr/>
        <a:lstStyle/>
        <a:p>
          <a:r>
            <a:rPr lang="ro-RO" sz="1400" b="1" dirty="0" smtClean="0">
              <a:solidFill>
                <a:srgbClr val="FFFFFF"/>
              </a:solidFill>
              <a:latin typeface="Arial"/>
              <a:ea typeface="+mn-ea"/>
              <a:cs typeface="+mn-cs"/>
            </a:rPr>
            <a:t>Optimizarea investițiilor în proiectele regionale</a:t>
          </a:r>
          <a:endParaRPr lang="en-GB" sz="1400" dirty="0">
            <a:solidFill>
              <a:srgbClr val="FFFFFF"/>
            </a:solidFill>
            <a:latin typeface="Arial"/>
            <a:ea typeface="+mn-ea"/>
            <a:cs typeface="+mn-cs"/>
          </a:endParaRPr>
        </a:p>
      </dgm:t>
    </dgm:pt>
    <dgm:pt modelId="{C42E9D68-5C60-4991-A529-BDC79668E23D}" type="parTrans" cxnId="{9F191743-7884-4DD5-91F8-B01DA38A39A2}">
      <dgm:prSet/>
      <dgm:spPr/>
      <dgm:t>
        <a:bodyPr/>
        <a:lstStyle/>
        <a:p>
          <a:endParaRPr lang="ro-RO"/>
        </a:p>
      </dgm:t>
    </dgm:pt>
    <dgm:pt modelId="{F4443F4C-AA35-4475-8B7A-9D22CAFFFE14}" type="sibTrans" cxnId="{9F191743-7884-4DD5-91F8-B01DA38A39A2}">
      <dgm:prSet/>
      <dgm:spPr>
        <a:xfrm>
          <a:off x="2277145" y="384394"/>
          <a:ext cx="4342059" cy="4342059"/>
        </a:xfrm>
        <a:custGeom>
          <a:avLst/>
          <a:gdLst/>
          <a:ahLst/>
          <a:cxnLst/>
          <a:rect l="0" t="0" r="0" b="0"/>
          <a:pathLst>
            <a:path>
              <a:moveTo>
                <a:pt x="4247040" y="1535772"/>
              </a:moveTo>
              <a:arcTo wR="2171029" hR="2171029" stAng="20579157" swAng="647334"/>
            </a:path>
          </a:pathLst>
        </a:custGeom>
        <a:noFill/>
        <a:ln w="25400" cap="flat" cmpd="sng" algn="ctr">
          <a:solidFill>
            <a:srgbClr val="C00000"/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gm:spPr>
      <dgm:t>
        <a:bodyPr/>
        <a:lstStyle/>
        <a:p>
          <a:endParaRPr lang="ro-RO"/>
        </a:p>
      </dgm:t>
    </dgm:pt>
    <dgm:pt modelId="{0396B562-9F57-45E8-AD13-58AE6246F9C0}">
      <dgm:prSet custT="1"/>
      <dgm:spPr>
        <a:xfrm>
          <a:off x="5725677" y="2324147"/>
          <a:ext cx="1678191" cy="1428752"/>
        </a:xfrm>
        <a:prstGeom prst="roundRect">
          <a:avLst/>
        </a:prstGeom>
        <a:solidFill>
          <a:srgbClr val="C80F0F">
            <a:hueOff val="0"/>
            <a:satOff val="0"/>
            <a:lumOff val="0"/>
            <a:alphaOff val="0"/>
          </a:srgb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gm:spPr>
      <dgm:t>
        <a:bodyPr/>
        <a:lstStyle/>
        <a:p>
          <a:r>
            <a:rPr lang="ro-RO" sz="1400" b="1" dirty="0" smtClean="0">
              <a:solidFill>
                <a:srgbClr val="FFFFFF"/>
              </a:solidFill>
              <a:latin typeface="Arial"/>
              <a:ea typeface="+mn-ea"/>
              <a:cs typeface="+mn-cs"/>
            </a:rPr>
            <a:t>Eficientizarea cooperării intercomunitare</a:t>
          </a:r>
          <a:endParaRPr lang="en-GB" sz="1400" dirty="0">
            <a:solidFill>
              <a:srgbClr val="FFFFFF"/>
            </a:solidFill>
            <a:latin typeface="Arial"/>
            <a:ea typeface="+mn-ea"/>
            <a:cs typeface="+mn-cs"/>
          </a:endParaRPr>
        </a:p>
      </dgm:t>
    </dgm:pt>
    <dgm:pt modelId="{7747B226-578C-4CA6-A208-A5219771E6CD}" type="parTrans" cxnId="{062416A7-6DDC-4137-B27D-7E0ADF3F112D}">
      <dgm:prSet/>
      <dgm:spPr/>
      <dgm:t>
        <a:bodyPr/>
        <a:lstStyle/>
        <a:p>
          <a:endParaRPr lang="ro-RO"/>
        </a:p>
      </dgm:t>
    </dgm:pt>
    <dgm:pt modelId="{79731080-271A-47F1-891D-F1AA1086F422}" type="sibTrans" cxnId="{062416A7-6DDC-4137-B27D-7E0ADF3F112D}">
      <dgm:prSet/>
      <dgm:spPr>
        <a:xfrm>
          <a:off x="2277145" y="384394"/>
          <a:ext cx="4342059" cy="4342059"/>
        </a:xfrm>
        <a:custGeom>
          <a:avLst/>
          <a:gdLst/>
          <a:ahLst/>
          <a:cxnLst/>
          <a:rect l="0" t="0" r="0" b="0"/>
          <a:pathLst>
            <a:path>
              <a:moveTo>
                <a:pt x="3981652" y="3368951"/>
              </a:moveTo>
              <a:arcTo wR="2171029" hR="2171029" stAng="2009335" swAng="82870"/>
            </a:path>
          </a:pathLst>
        </a:custGeom>
        <a:noFill/>
        <a:ln w="9525" cap="flat" cmpd="sng" algn="ctr">
          <a:solidFill>
            <a:srgbClr val="C80F0F"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gm:spPr>
      <dgm:t>
        <a:bodyPr/>
        <a:lstStyle/>
        <a:p>
          <a:endParaRPr lang="ro-RO"/>
        </a:p>
      </dgm:t>
    </dgm:pt>
    <dgm:pt modelId="{49BA1D72-E8A1-4E65-8481-BE47B5C2D89A}">
      <dgm:prSet custT="1"/>
      <dgm:spPr>
        <a:xfrm>
          <a:off x="4551054" y="3797078"/>
          <a:ext cx="1678191" cy="1428752"/>
        </a:xfrm>
        <a:prstGeom prst="roundRect">
          <a:avLst/>
        </a:prstGeom>
        <a:solidFill>
          <a:srgbClr val="C80F0F">
            <a:hueOff val="0"/>
            <a:satOff val="0"/>
            <a:lumOff val="0"/>
            <a:alphaOff val="0"/>
          </a:srgb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gm:spPr>
      <dgm:t>
        <a:bodyPr/>
        <a:lstStyle/>
        <a:p>
          <a:r>
            <a:rPr lang="ro-RO" sz="1400" b="1" dirty="0" smtClean="0">
              <a:solidFill>
                <a:srgbClr val="FFFFFF"/>
              </a:solidFill>
              <a:latin typeface="Arial"/>
              <a:ea typeface="+mn-ea"/>
              <a:cs typeface="+mn-cs"/>
            </a:rPr>
            <a:t>Îmbunătățirea coordonării și dialogului intersectorial la nivel regional</a:t>
          </a:r>
          <a:endParaRPr lang="en-GB" sz="1400" dirty="0">
            <a:solidFill>
              <a:srgbClr val="FFFFFF"/>
            </a:solidFill>
            <a:latin typeface="Arial"/>
            <a:ea typeface="+mn-ea"/>
            <a:cs typeface="+mn-cs"/>
          </a:endParaRPr>
        </a:p>
      </dgm:t>
    </dgm:pt>
    <dgm:pt modelId="{4B1F2952-0831-4541-B2BD-4F154A85B95B}" type="parTrans" cxnId="{09E358FB-D43D-4977-AB8A-37DAC7FD9CEB}">
      <dgm:prSet/>
      <dgm:spPr/>
      <dgm:t>
        <a:bodyPr/>
        <a:lstStyle/>
        <a:p>
          <a:endParaRPr lang="ro-RO"/>
        </a:p>
      </dgm:t>
    </dgm:pt>
    <dgm:pt modelId="{C3E94E4B-726E-41A3-8956-4209F9FAD09E}" type="sibTrans" cxnId="{09E358FB-D43D-4977-AB8A-37DAC7FD9CEB}">
      <dgm:prSet/>
      <dgm:spPr>
        <a:xfrm>
          <a:off x="2277145" y="384394"/>
          <a:ext cx="4342059" cy="4342059"/>
        </a:xfrm>
        <a:custGeom>
          <a:avLst/>
          <a:gdLst/>
          <a:ahLst/>
          <a:cxnLst/>
          <a:rect l="0" t="0" r="0" b="0"/>
          <a:pathLst>
            <a:path>
              <a:moveTo>
                <a:pt x="2271853" y="4339717"/>
              </a:moveTo>
              <a:arcTo wR="2171029" hR="2171029" stAng="5240292" swAng="319416"/>
            </a:path>
          </a:pathLst>
        </a:custGeom>
        <a:noFill/>
        <a:ln w="9525" cap="flat" cmpd="sng" algn="ctr">
          <a:solidFill>
            <a:srgbClr val="C80F0F"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gm:spPr>
      <dgm:t>
        <a:bodyPr/>
        <a:lstStyle/>
        <a:p>
          <a:endParaRPr lang="ro-RO"/>
        </a:p>
      </dgm:t>
    </dgm:pt>
    <dgm:pt modelId="{4D58B178-D713-471C-A36A-E8816DC086AC}">
      <dgm:prSet custT="1"/>
      <dgm:spPr>
        <a:xfrm>
          <a:off x="2667104" y="3797078"/>
          <a:ext cx="1678191" cy="1428752"/>
        </a:xfrm>
        <a:prstGeom prst="roundRect">
          <a:avLst/>
        </a:prstGeom>
        <a:solidFill>
          <a:srgbClr val="C80F0F">
            <a:hueOff val="0"/>
            <a:satOff val="0"/>
            <a:lumOff val="0"/>
            <a:alphaOff val="0"/>
          </a:srgb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gm:spPr>
      <dgm:t>
        <a:bodyPr/>
        <a:lstStyle/>
        <a:p>
          <a:r>
            <a:rPr lang="ro-RO" sz="1400" b="1" dirty="0" smtClean="0">
              <a:solidFill>
                <a:srgbClr val="FFFFFF"/>
              </a:solidFill>
              <a:latin typeface="Arial"/>
              <a:ea typeface="+mn-ea"/>
              <a:cs typeface="+mn-cs"/>
            </a:rPr>
            <a:t>Consolidarea capacităților și dialog</a:t>
          </a:r>
          <a:endParaRPr lang="en-GB" sz="1400" dirty="0">
            <a:solidFill>
              <a:srgbClr val="FFFFFF"/>
            </a:solidFill>
            <a:latin typeface="Arial"/>
            <a:ea typeface="+mn-ea"/>
            <a:cs typeface="+mn-cs"/>
          </a:endParaRPr>
        </a:p>
      </dgm:t>
    </dgm:pt>
    <dgm:pt modelId="{F9BAB4DC-0602-4EB3-A3A7-A2FF31F168B0}" type="parTrans" cxnId="{1A191837-7EAF-4456-AC6F-B9268708B7E1}">
      <dgm:prSet/>
      <dgm:spPr/>
      <dgm:t>
        <a:bodyPr/>
        <a:lstStyle/>
        <a:p>
          <a:endParaRPr lang="ro-RO"/>
        </a:p>
      </dgm:t>
    </dgm:pt>
    <dgm:pt modelId="{F1404A09-D7BB-4FF1-A91F-35806BF1AF75}" type="sibTrans" cxnId="{1A191837-7EAF-4456-AC6F-B9268708B7E1}">
      <dgm:prSet/>
      <dgm:spPr>
        <a:xfrm>
          <a:off x="2277145" y="384394"/>
          <a:ext cx="4342059" cy="4342059"/>
        </a:xfrm>
        <a:custGeom>
          <a:avLst/>
          <a:gdLst/>
          <a:ahLst/>
          <a:cxnLst/>
          <a:rect l="0" t="0" r="0" b="0"/>
          <a:pathLst>
            <a:path>
              <a:moveTo>
                <a:pt x="389807" y="3412245"/>
              </a:moveTo>
              <a:arcTo wR="2171029" hR="2171029" stAng="8707795" swAng="82870"/>
            </a:path>
          </a:pathLst>
        </a:custGeom>
        <a:noFill/>
        <a:ln w="9525" cap="flat" cmpd="sng" algn="ctr">
          <a:solidFill>
            <a:srgbClr val="C80F0F"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gm:spPr>
      <dgm:t>
        <a:bodyPr/>
        <a:lstStyle/>
        <a:p>
          <a:endParaRPr lang="ro-RO"/>
        </a:p>
      </dgm:t>
    </dgm:pt>
    <dgm:pt modelId="{684B8CFA-2018-4CFA-AE1D-2E298A056307}">
      <dgm:prSet custT="1"/>
      <dgm:spPr>
        <a:xfrm>
          <a:off x="1492481" y="2324147"/>
          <a:ext cx="1678191" cy="1428752"/>
        </a:xfrm>
        <a:prstGeom prst="roundRect">
          <a:avLst/>
        </a:prstGeom>
        <a:solidFill>
          <a:srgbClr val="C80F0F">
            <a:hueOff val="0"/>
            <a:satOff val="0"/>
            <a:lumOff val="0"/>
            <a:alphaOff val="0"/>
          </a:srgb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gm:spPr>
      <dgm:t>
        <a:bodyPr/>
        <a:lstStyle/>
        <a:p>
          <a:r>
            <a:rPr lang="ro-RO" sz="1400" b="1" dirty="0" smtClean="0">
              <a:solidFill>
                <a:srgbClr val="FFFFFF"/>
              </a:solidFill>
              <a:latin typeface="Arial"/>
              <a:ea typeface="+mn-ea"/>
              <a:cs typeface="+mn-cs"/>
            </a:rPr>
            <a:t>Conștientizare și mobilizare la nivel regional;</a:t>
          </a:r>
          <a:endParaRPr lang="en-GB" sz="1400" dirty="0">
            <a:solidFill>
              <a:srgbClr val="FFFFFF"/>
            </a:solidFill>
            <a:latin typeface="Arial"/>
            <a:ea typeface="+mn-ea"/>
            <a:cs typeface="+mn-cs"/>
          </a:endParaRPr>
        </a:p>
      </dgm:t>
    </dgm:pt>
    <dgm:pt modelId="{95ED5B12-BFC3-489E-B97A-69CB382F50EC}" type="parTrans" cxnId="{5F1EABF1-F900-4C27-A1B6-C6800DAC02A2}">
      <dgm:prSet/>
      <dgm:spPr/>
      <dgm:t>
        <a:bodyPr/>
        <a:lstStyle/>
        <a:p>
          <a:endParaRPr lang="ro-RO"/>
        </a:p>
      </dgm:t>
    </dgm:pt>
    <dgm:pt modelId="{788B70C0-0A40-4A7B-8392-D8D68CE53231}" type="sibTrans" cxnId="{5F1EABF1-F900-4C27-A1B6-C6800DAC02A2}">
      <dgm:prSet/>
      <dgm:spPr>
        <a:xfrm>
          <a:off x="2277145" y="384394"/>
          <a:ext cx="4342059" cy="4342059"/>
        </a:xfrm>
        <a:custGeom>
          <a:avLst/>
          <a:gdLst/>
          <a:ahLst/>
          <a:cxnLst/>
          <a:rect l="0" t="0" r="0" b="0"/>
          <a:pathLst>
            <a:path>
              <a:moveTo>
                <a:pt x="12801" y="1935612"/>
              </a:moveTo>
              <a:arcTo wR="2171029" hR="2171029" stAng="11173510" swAng="647334"/>
            </a:path>
          </a:pathLst>
        </a:custGeom>
        <a:noFill/>
        <a:ln w="22225" cap="flat" cmpd="sng" algn="ctr">
          <a:solidFill>
            <a:srgbClr val="C80F0F"/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gm:spPr>
      <dgm:t>
        <a:bodyPr/>
        <a:lstStyle/>
        <a:p>
          <a:endParaRPr lang="ro-RO"/>
        </a:p>
      </dgm:t>
    </dgm:pt>
    <dgm:pt modelId="{A71A8511-9BCA-4559-8539-E801664BD0D2}">
      <dgm:prSet custT="1"/>
      <dgm:spPr>
        <a:xfrm>
          <a:off x="1911699" y="487433"/>
          <a:ext cx="1678191" cy="1428752"/>
        </a:xfrm>
        <a:prstGeom prst="roundRect">
          <a:avLst/>
        </a:prstGeom>
        <a:solidFill>
          <a:srgbClr val="C80F0F">
            <a:hueOff val="0"/>
            <a:satOff val="0"/>
            <a:lumOff val="0"/>
            <a:alphaOff val="0"/>
          </a:srgb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gm:spPr>
      <dgm:t>
        <a:bodyPr/>
        <a:lstStyle/>
        <a:p>
          <a:r>
            <a:rPr lang="ro-RO" sz="1400" b="1" dirty="0" smtClean="0">
              <a:solidFill>
                <a:srgbClr val="FFFFFF"/>
              </a:solidFill>
              <a:latin typeface="Arial"/>
              <a:ea typeface="+mn-ea"/>
              <a:cs typeface="+mn-cs"/>
            </a:rPr>
            <a:t>Monitorizare și evaluare bazată pe rezultate</a:t>
          </a:r>
          <a:endParaRPr lang="en-GB" sz="1400" dirty="0">
            <a:solidFill>
              <a:srgbClr val="FFFFFF"/>
            </a:solidFill>
            <a:latin typeface="Arial"/>
            <a:ea typeface="+mn-ea"/>
            <a:cs typeface="+mn-cs"/>
          </a:endParaRPr>
        </a:p>
      </dgm:t>
    </dgm:pt>
    <dgm:pt modelId="{2328243F-1B9E-4726-971F-ADA36B957AC8}" type="parTrans" cxnId="{1E62D4C8-4766-46E6-8646-285E66A0E97A}">
      <dgm:prSet/>
      <dgm:spPr/>
      <dgm:t>
        <a:bodyPr/>
        <a:lstStyle/>
        <a:p>
          <a:endParaRPr lang="ro-RO"/>
        </a:p>
      </dgm:t>
    </dgm:pt>
    <dgm:pt modelId="{86B66335-ADA3-47E6-BEEC-67E855760D81}" type="sibTrans" cxnId="{1E62D4C8-4766-46E6-8646-285E66A0E97A}">
      <dgm:prSet/>
      <dgm:spPr>
        <a:xfrm>
          <a:off x="2277145" y="384394"/>
          <a:ext cx="4342059" cy="4342059"/>
        </a:xfrm>
        <a:custGeom>
          <a:avLst/>
          <a:gdLst/>
          <a:ahLst/>
          <a:cxnLst/>
          <a:rect l="0" t="0" r="0" b="0"/>
          <a:pathLst>
            <a:path>
              <a:moveTo>
                <a:pt x="1312937" y="176776"/>
              </a:moveTo>
              <a:arcTo wR="2171029" hR="2171029" stAng="14803118" swAng="32351"/>
            </a:path>
          </a:pathLst>
        </a:custGeom>
        <a:noFill/>
        <a:ln w="9525" cap="flat" cmpd="sng" algn="ctr">
          <a:solidFill>
            <a:srgbClr val="C80F0F"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gm:spPr>
      <dgm:t>
        <a:bodyPr/>
        <a:lstStyle/>
        <a:p>
          <a:endParaRPr lang="ro-RO"/>
        </a:p>
      </dgm:t>
    </dgm:pt>
    <dgm:pt modelId="{2D4BF0D3-072D-40DA-B67D-C67DC08D038D}" type="pres">
      <dgm:prSet presAssocID="{B3E2BAF7-9E89-4B65-A433-81B273560862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o-RO"/>
        </a:p>
      </dgm:t>
    </dgm:pt>
    <dgm:pt modelId="{3A2852D5-9C9D-42E6-9612-430CA8C6E241}" type="pres">
      <dgm:prSet presAssocID="{2893CD5F-2CE8-4C74-8778-B39C43170F21}" presName="node" presStyleLbl="node1" presStyleIdx="0" presStyleCnt="7" custScaleX="143351" custScaleY="187760">
        <dgm:presLayoutVars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7B20341F-DE91-460E-B34D-BB00607F3332}" type="pres">
      <dgm:prSet presAssocID="{2893CD5F-2CE8-4C74-8778-B39C43170F21}" presName="spNode" presStyleCnt="0"/>
      <dgm:spPr/>
      <dgm:t>
        <a:bodyPr/>
        <a:lstStyle/>
        <a:p>
          <a:endParaRPr lang="ro-RO"/>
        </a:p>
      </dgm:t>
    </dgm:pt>
    <dgm:pt modelId="{3E8EEA59-EB99-4F66-8680-F0AD00F5D02D}" type="pres">
      <dgm:prSet presAssocID="{73572527-EE2E-4632-9B40-5D3E189DC212}" presName="sibTrans" presStyleLbl="sibTrans1D1" presStyleIdx="0" presStyleCnt="7"/>
      <dgm:spPr/>
      <dgm:t>
        <a:bodyPr/>
        <a:lstStyle/>
        <a:p>
          <a:endParaRPr lang="ro-RO"/>
        </a:p>
      </dgm:t>
    </dgm:pt>
    <dgm:pt modelId="{73B8E094-E6DB-4855-8398-74CED69FFFCA}" type="pres">
      <dgm:prSet presAssocID="{6CAFC67A-3A81-417C-8B47-B1AF7FFD0ED1}" presName="node" presStyleLbl="node1" presStyleIdx="1" presStyleCnt="7" custScaleX="143351" custScaleY="187760">
        <dgm:presLayoutVars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B23C25C3-89D6-400C-B9E8-8986BA62B540}" type="pres">
      <dgm:prSet presAssocID="{6CAFC67A-3A81-417C-8B47-B1AF7FFD0ED1}" presName="spNode" presStyleCnt="0"/>
      <dgm:spPr/>
      <dgm:t>
        <a:bodyPr/>
        <a:lstStyle/>
        <a:p>
          <a:endParaRPr lang="ro-RO"/>
        </a:p>
      </dgm:t>
    </dgm:pt>
    <dgm:pt modelId="{6EE9E2A8-E4BE-4BB5-933A-611FD3557659}" type="pres">
      <dgm:prSet presAssocID="{F4443F4C-AA35-4475-8B7A-9D22CAFFFE14}" presName="sibTrans" presStyleLbl="sibTrans1D1" presStyleIdx="1" presStyleCnt="7"/>
      <dgm:spPr/>
      <dgm:t>
        <a:bodyPr/>
        <a:lstStyle/>
        <a:p>
          <a:endParaRPr lang="ro-RO"/>
        </a:p>
      </dgm:t>
    </dgm:pt>
    <dgm:pt modelId="{B150D504-F53F-41C1-A186-9503B075310A}" type="pres">
      <dgm:prSet presAssocID="{0396B562-9F57-45E8-AD13-58AE6246F9C0}" presName="node" presStyleLbl="node1" presStyleIdx="2" presStyleCnt="7" custScaleX="143351" custScaleY="187760">
        <dgm:presLayoutVars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5706507B-34D0-4ADE-889D-C6C4D412074F}" type="pres">
      <dgm:prSet presAssocID="{0396B562-9F57-45E8-AD13-58AE6246F9C0}" presName="spNode" presStyleCnt="0"/>
      <dgm:spPr/>
      <dgm:t>
        <a:bodyPr/>
        <a:lstStyle/>
        <a:p>
          <a:endParaRPr lang="ro-RO"/>
        </a:p>
      </dgm:t>
    </dgm:pt>
    <dgm:pt modelId="{AB8999D7-C42F-456E-8426-0D830E97A7BB}" type="pres">
      <dgm:prSet presAssocID="{79731080-271A-47F1-891D-F1AA1086F422}" presName="sibTrans" presStyleLbl="sibTrans1D1" presStyleIdx="2" presStyleCnt="7"/>
      <dgm:spPr/>
      <dgm:t>
        <a:bodyPr/>
        <a:lstStyle/>
        <a:p>
          <a:endParaRPr lang="ro-RO"/>
        </a:p>
      </dgm:t>
    </dgm:pt>
    <dgm:pt modelId="{B6A52B91-5026-4741-B387-797C431CD191}" type="pres">
      <dgm:prSet presAssocID="{49BA1D72-E8A1-4E65-8481-BE47B5C2D89A}" presName="node" presStyleLbl="node1" presStyleIdx="3" presStyleCnt="7" custScaleX="143351" custScaleY="187760">
        <dgm:presLayoutVars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0DB62C19-49B8-4BDF-8A30-8B2464C31C1E}" type="pres">
      <dgm:prSet presAssocID="{49BA1D72-E8A1-4E65-8481-BE47B5C2D89A}" presName="spNode" presStyleCnt="0"/>
      <dgm:spPr/>
      <dgm:t>
        <a:bodyPr/>
        <a:lstStyle/>
        <a:p>
          <a:endParaRPr lang="ro-RO"/>
        </a:p>
      </dgm:t>
    </dgm:pt>
    <dgm:pt modelId="{151B305F-1457-416C-9542-A871AE659218}" type="pres">
      <dgm:prSet presAssocID="{C3E94E4B-726E-41A3-8956-4209F9FAD09E}" presName="sibTrans" presStyleLbl="sibTrans1D1" presStyleIdx="3" presStyleCnt="7"/>
      <dgm:spPr/>
      <dgm:t>
        <a:bodyPr/>
        <a:lstStyle/>
        <a:p>
          <a:endParaRPr lang="ro-RO"/>
        </a:p>
      </dgm:t>
    </dgm:pt>
    <dgm:pt modelId="{EB39F1A6-FDB3-48AA-9FFA-E5CA54F872DA}" type="pres">
      <dgm:prSet presAssocID="{4D58B178-D713-471C-A36A-E8816DC086AC}" presName="node" presStyleLbl="node1" presStyleIdx="4" presStyleCnt="7" custScaleX="143351" custScaleY="187760">
        <dgm:presLayoutVars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70AF540E-7223-43D9-AF8E-166E4D1C2B2E}" type="pres">
      <dgm:prSet presAssocID="{4D58B178-D713-471C-A36A-E8816DC086AC}" presName="spNode" presStyleCnt="0"/>
      <dgm:spPr/>
      <dgm:t>
        <a:bodyPr/>
        <a:lstStyle/>
        <a:p>
          <a:endParaRPr lang="ro-RO"/>
        </a:p>
      </dgm:t>
    </dgm:pt>
    <dgm:pt modelId="{6A4B1D24-B3C7-4354-8D5A-DA8B330A8F5E}" type="pres">
      <dgm:prSet presAssocID="{F1404A09-D7BB-4FF1-A91F-35806BF1AF75}" presName="sibTrans" presStyleLbl="sibTrans1D1" presStyleIdx="4" presStyleCnt="7"/>
      <dgm:spPr/>
      <dgm:t>
        <a:bodyPr/>
        <a:lstStyle/>
        <a:p>
          <a:endParaRPr lang="ro-RO"/>
        </a:p>
      </dgm:t>
    </dgm:pt>
    <dgm:pt modelId="{D0E2F226-09B9-4DDA-BF20-03AA74F41D9A}" type="pres">
      <dgm:prSet presAssocID="{684B8CFA-2018-4CFA-AE1D-2E298A056307}" presName="node" presStyleLbl="node1" presStyleIdx="5" presStyleCnt="7" custScaleX="143351" custScaleY="187760">
        <dgm:presLayoutVars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14AD1325-72C6-4665-BEFB-58A3158F4003}" type="pres">
      <dgm:prSet presAssocID="{684B8CFA-2018-4CFA-AE1D-2E298A056307}" presName="spNode" presStyleCnt="0"/>
      <dgm:spPr/>
      <dgm:t>
        <a:bodyPr/>
        <a:lstStyle/>
        <a:p>
          <a:endParaRPr lang="ro-RO"/>
        </a:p>
      </dgm:t>
    </dgm:pt>
    <dgm:pt modelId="{AE679799-1147-4F7F-A0C4-1B2D76D6AC3D}" type="pres">
      <dgm:prSet presAssocID="{788B70C0-0A40-4A7B-8392-D8D68CE53231}" presName="sibTrans" presStyleLbl="sibTrans1D1" presStyleIdx="5" presStyleCnt="7" custScaleX="1598453" custScaleY="2000000"/>
      <dgm:spPr/>
      <dgm:t>
        <a:bodyPr/>
        <a:lstStyle/>
        <a:p>
          <a:endParaRPr lang="ro-RO"/>
        </a:p>
      </dgm:t>
    </dgm:pt>
    <dgm:pt modelId="{DD47023D-D14C-4066-A509-B1D42FE9C733}" type="pres">
      <dgm:prSet presAssocID="{A71A8511-9BCA-4559-8539-E801664BD0D2}" presName="node" presStyleLbl="node1" presStyleIdx="6" presStyleCnt="7" custScaleX="143351" custScaleY="187760">
        <dgm:presLayoutVars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7548EEC1-2F24-49B6-9AF3-2570EC3AED7F}" type="pres">
      <dgm:prSet presAssocID="{A71A8511-9BCA-4559-8539-E801664BD0D2}" presName="spNode" presStyleCnt="0"/>
      <dgm:spPr/>
      <dgm:t>
        <a:bodyPr/>
        <a:lstStyle/>
        <a:p>
          <a:endParaRPr lang="ro-RO"/>
        </a:p>
      </dgm:t>
    </dgm:pt>
    <dgm:pt modelId="{1148342E-D67F-4D56-81AC-73B57359BCA4}" type="pres">
      <dgm:prSet presAssocID="{86B66335-ADA3-47E6-BEEC-67E855760D81}" presName="sibTrans" presStyleLbl="sibTrans1D1" presStyleIdx="6" presStyleCnt="7"/>
      <dgm:spPr/>
      <dgm:t>
        <a:bodyPr/>
        <a:lstStyle/>
        <a:p>
          <a:endParaRPr lang="ro-RO"/>
        </a:p>
      </dgm:t>
    </dgm:pt>
  </dgm:ptLst>
  <dgm:cxnLst>
    <dgm:cxn modelId="{D04C984A-9650-4054-A035-F50A2F97D15B}" type="presOf" srcId="{684B8CFA-2018-4CFA-AE1D-2E298A056307}" destId="{D0E2F226-09B9-4DDA-BF20-03AA74F41D9A}" srcOrd="0" destOrd="0" presId="urn:microsoft.com/office/officeart/2005/8/layout/cycle6"/>
    <dgm:cxn modelId="{D45E233C-4E40-4BA0-9F5A-E2DA974EB89F}" type="presOf" srcId="{4D58B178-D713-471C-A36A-E8816DC086AC}" destId="{EB39F1A6-FDB3-48AA-9FFA-E5CA54F872DA}" srcOrd="0" destOrd="0" presId="urn:microsoft.com/office/officeart/2005/8/layout/cycle6"/>
    <dgm:cxn modelId="{062416A7-6DDC-4137-B27D-7E0ADF3F112D}" srcId="{B3E2BAF7-9E89-4B65-A433-81B273560862}" destId="{0396B562-9F57-45E8-AD13-58AE6246F9C0}" srcOrd="2" destOrd="0" parTransId="{7747B226-578C-4CA6-A208-A5219771E6CD}" sibTransId="{79731080-271A-47F1-891D-F1AA1086F422}"/>
    <dgm:cxn modelId="{A2F314F0-C1ED-4048-94A3-8752B4519FBF}" type="presOf" srcId="{2893CD5F-2CE8-4C74-8778-B39C43170F21}" destId="{3A2852D5-9C9D-42E6-9612-430CA8C6E241}" srcOrd="0" destOrd="0" presId="urn:microsoft.com/office/officeart/2005/8/layout/cycle6"/>
    <dgm:cxn modelId="{22F02959-3BCC-402D-9F7E-CDEF04E966E7}" type="presOf" srcId="{6CAFC67A-3A81-417C-8B47-B1AF7FFD0ED1}" destId="{73B8E094-E6DB-4855-8398-74CED69FFFCA}" srcOrd="0" destOrd="0" presId="urn:microsoft.com/office/officeart/2005/8/layout/cycle6"/>
    <dgm:cxn modelId="{09E358FB-D43D-4977-AB8A-37DAC7FD9CEB}" srcId="{B3E2BAF7-9E89-4B65-A433-81B273560862}" destId="{49BA1D72-E8A1-4E65-8481-BE47B5C2D89A}" srcOrd="3" destOrd="0" parTransId="{4B1F2952-0831-4541-B2BD-4F154A85B95B}" sibTransId="{C3E94E4B-726E-41A3-8956-4209F9FAD09E}"/>
    <dgm:cxn modelId="{9F191743-7884-4DD5-91F8-B01DA38A39A2}" srcId="{B3E2BAF7-9E89-4B65-A433-81B273560862}" destId="{6CAFC67A-3A81-417C-8B47-B1AF7FFD0ED1}" srcOrd="1" destOrd="0" parTransId="{C42E9D68-5C60-4991-A529-BDC79668E23D}" sibTransId="{F4443F4C-AA35-4475-8B7A-9D22CAFFFE14}"/>
    <dgm:cxn modelId="{1E62D4C8-4766-46E6-8646-285E66A0E97A}" srcId="{B3E2BAF7-9E89-4B65-A433-81B273560862}" destId="{A71A8511-9BCA-4559-8539-E801664BD0D2}" srcOrd="6" destOrd="0" parTransId="{2328243F-1B9E-4726-971F-ADA36B957AC8}" sibTransId="{86B66335-ADA3-47E6-BEEC-67E855760D81}"/>
    <dgm:cxn modelId="{C46DBC3E-4D53-4505-8041-45AA263CF4CF}" type="presOf" srcId="{73572527-EE2E-4632-9B40-5D3E189DC212}" destId="{3E8EEA59-EB99-4F66-8680-F0AD00F5D02D}" srcOrd="0" destOrd="0" presId="urn:microsoft.com/office/officeart/2005/8/layout/cycle6"/>
    <dgm:cxn modelId="{92E31161-9FD3-434C-BB7C-E3BABFE7E009}" type="presOf" srcId="{788B70C0-0A40-4A7B-8392-D8D68CE53231}" destId="{AE679799-1147-4F7F-A0C4-1B2D76D6AC3D}" srcOrd="0" destOrd="0" presId="urn:microsoft.com/office/officeart/2005/8/layout/cycle6"/>
    <dgm:cxn modelId="{1CFBAA38-6C4D-47E1-B6B5-77A89B58EC7D}" type="presOf" srcId="{C3E94E4B-726E-41A3-8956-4209F9FAD09E}" destId="{151B305F-1457-416C-9542-A871AE659218}" srcOrd="0" destOrd="0" presId="urn:microsoft.com/office/officeart/2005/8/layout/cycle6"/>
    <dgm:cxn modelId="{6BFB3293-E674-4AA8-8A83-5AB592AF2DE2}" type="presOf" srcId="{79731080-271A-47F1-891D-F1AA1086F422}" destId="{AB8999D7-C42F-456E-8426-0D830E97A7BB}" srcOrd="0" destOrd="0" presId="urn:microsoft.com/office/officeart/2005/8/layout/cycle6"/>
    <dgm:cxn modelId="{EB13CA51-4FA8-44DB-A56C-C7ED1379E9E7}" type="presOf" srcId="{0396B562-9F57-45E8-AD13-58AE6246F9C0}" destId="{B150D504-F53F-41C1-A186-9503B075310A}" srcOrd="0" destOrd="0" presId="urn:microsoft.com/office/officeart/2005/8/layout/cycle6"/>
    <dgm:cxn modelId="{1A191837-7EAF-4456-AC6F-B9268708B7E1}" srcId="{B3E2BAF7-9E89-4B65-A433-81B273560862}" destId="{4D58B178-D713-471C-A36A-E8816DC086AC}" srcOrd="4" destOrd="0" parTransId="{F9BAB4DC-0602-4EB3-A3A7-A2FF31F168B0}" sibTransId="{F1404A09-D7BB-4FF1-A91F-35806BF1AF75}"/>
    <dgm:cxn modelId="{E774CE14-6F18-4E04-BAB6-60CC3890C90B}" type="presOf" srcId="{F1404A09-D7BB-4FF1-A91F-35806BF1AF75}" destId="{6A4B1D24-B3C7-4354-8D5A-DA8B330A8F5E}" srcOrd="0" destOrd="0" presId="urn:microsoft.com/office/officeart/2005/8/layout/cycle6"/>
    <dgm:cxn modelId="{D5B842B9-C9F3-44B3-9A05-DA10C2003C8F}" type="presOf" srcId="{B3E2BAF7-9E89-4B65-A433-81B273560862}" destId="{2D4BF0D3-072D-40DA-B67D-C67DC08D038D}" srcOrd="0" destOrd="0" presId="urn:microsoft.com/office/officeart/2005/8/layout/cycle6"/>
    <dgm:cxn modelId="{70940BE5-B7A4-49B9-9350-5E68C4C34895}" type="presOf" srcId="{A71A8511-9BCA-4559-8539-E801664BD0D2}" destId="{DD47023D-D14C-4066-A509-B1D42FE9C733}" srcOrd="0" destOrd="0" presId="urn:microsoft.com/office/officeart/2005/8/layout/cycle6"/>
    <dgm:cxn modelId="{5F1EABF1-F900-4C27-A1B6-C6800DAC02A2}" srcId="{B3E2BAF7-9E89-4B65-A433-81B273560862}" destId="{684B8CFA-2018-4CFA-AE1D-2E298A056307}" srcOrd="5" destOrd="0" parTransId="{95ED5B12-BFC3-489E-B97A-69CB382F50EC}" sibTransId="{788B70C0-0A40-4A7B-8392-D8D68CE53231}"/>
    <dgm:cxn modelId="{CF44A5A1-6D6B-45E3-9211-112A95BC7325}" type="presOf" srcId="{F4443F4C-AA35-4475-8B7A-9D22CAFFFE14}" destId="{6EE9E2A8-E4BE-4BB5-933A-611FD3557659}" srcOrd="0" destOrd="0" presId="urn:microsoft.com/office/officeart/2005/8/layout/cycle6"/>
    <dgm:cxn modelId="{2A4C788B-BDBF-4AF0-B0E9-C026B8BF6C5E}" type="presOf" srcId="{49BA1D72-E8A1-4E65-8481-BE47B5C2D89A}" destId="{B6A52B91-5026-4741-B387-797C431CD191}" srcOrd="0" destOrd="0" presId="urn:microsoft.com/office/officeart/2005/8/layout/cycle6"/>
    <dgm:cxn modelId="{8CB5E420-A2C9-41D5-809B-2EE6A616947D}" srcId="{B3E2BAF7-9E89-4B65-A433-81B273560862}" destId="{2893CD5F-2CE8-4C74-8778-B39C43170F21}" srcOrd="0" destOrd="0" parTransId="{71929433-E701-4C2E-946A-768624F5EAB1}" sibTransId="{73572527-EE2E-4632-9B40-5D3E189DC212}"/>
    <dgm:cxn modelId="{69169A70-709C-4EE4-BD92-C1F7914D45CD}" type="presOf" srcId="{86B66335-ADA3-47E6-BEEC-67E855760D81}" destId="{1148342E-D67F-4D56-81AC-73B57359BCA4}" srcOrd="0" destOrd="0" presId="urn:microsoft.com/office/officeart/2005/8/layout/cycle6"/>
    <dgm:cxn modelId="{421CB1D3-293F-46A1-98A5-B62381CD2A5F}" type="presParOf" srcId="{2D4BF0D3-072D-40DA-B67D-C67DC08D038D}" destId="{3A2852D5-9C9D-42E6-9612-430CA8C6E241}" srcOrd="0" destOrd="0" presId="urn:microsoft.com/office/officeart/2005/8/layout/cycle6"/>
    <dgm:cxn modelId="{7122B093-1A22-49C4-AACE-B9CEDE8E2697}" type="presParOf" srcId="{2D4BF0D3-072D-40DA-B67D-C67DC08D038D}" destId="{7B20341F-DE91-460E-B34D-BB00607F3332}" srcOrd="1" destOrd="0" presId="urn:microsoft.com/office/officeart/2005/8/layout/cycle6"/>
    <dgm:cxn modelId="{C965BE9F-B52B-4082-8475-E3C4781ABA0E}" type="presParOf" srcId="{2D4BF0D3-072D-40DA-B67D-C67DC08D038D}" destId="{3E8EEA59-EB99-4F66-8680-F0AD00F5D02D}" srcOrd="2" destOrd="0" presId="urn:microsoft.com/office/officeart/2005/8/layout/cycle6"/>
    <dgm:cxn modelId="{AFE98738-671F-414A-8215-BB6E79DC4916}" type="presParOf" srcId="{2D4BF0D3-072D-40DA-B67D-C67DC08D038D}" destId="{73B8E094-E6DB-4855-8398-74CED69FFFCA}" srcOrd="3" destOrd="0" presId="urn:microsoft.com/office/officeart/2005/8/layout/cycle6"/>
    <dgm:cxn modelId="{FD180AA2-1F09-48A8-A993-00A165A978F0}" type="presParOf" srcId="{2D4BF0D3-072D-40DA-B67D-C67DC08D038D}" destId="{B23C25C3-89D6-400C-B9E8-8986BA62B540}" srcOrd="4" destOrd="0" presId="urn:microsoft.com/office/officeart/2005/8/layout/cycle6"/>
    <dgm:cxn modelId="{BF858C42-D7E9-43AC-ADB8-A6885BA889AE}" type="presParOf" srcId="{2D4BF0D3-072D-40DA-B67D-C67DC08D038D}" destId="{6EE9E2A8-E4BE-4BB5-933A-611FD3557659}" srcOrd="5" destOrd="0" presId="urn:microsoft.com/office/officeart/2005/8/layout/cycle6"/>
    <dgm:cxn modelId="{E0F32496-944E-402D-852D-B6F6AA517203}" type="presParOf" srcId="{2D4BF0D3-072D-40DA-B67D-C67DC08D038D}" destId="{B150D504-F53F-41C1-A186-9503B075310A}" srcOrd="6" destOrd="0" presId="urn:microsoft.com/office/officeart/2005/8/layout/cycle6"/>
    <dgm:cxn modelId="{25DB593B-4B9A-4B89-B06E-4CFB787FFED6}" type="presParOf" srcId="{2D4BF0D3-072D-40DA-B67D-C67DC08D038D}" destId="{5706507B-34D0-4ADE-889D-C6C4D412074F}" srcOrd="7" destOrd="0" presId="urn:microsoft.com/office/officeart/2005/8/layout/cycle6"/>
    <dgm:cxn modelId="{2FEF0AA7-3F65-4A0F-8FB1-B7912E90D2C6}" type="presParOf" srcId="{2D4BF0D3-072D-40DA-B67D-C67DC08D038D}" destId="{AB8999D7-C42F-456E-8426-0D830E97A7BB}" srcOrd="8" destOrd="0" presId="urn:microsoft.com/office/officeart/2005/8/layout/cycle6"/>
    <dgm:cxn modelId="{B50CF60F-887A-4558-B7FF-C15EED316D2A}" type="presParOf" srcId="{2D4BF0D3-072D-40DA-B67D-C67DC08D038D}" destId="{B6A52B91-5026-4741-B387-797C431CD191}" srcOrd="9" destOrd="0" presId="urn:microsoft.com/office/officeart/2005/8/layout/cycle6"/>
    <dgm:cxn modelId="{5BA2F348-3F42-4832-AA46-4E61C79A72DA}" type="presParOf" srcId="{2D4BF0D3-072D-40DA-B67D-C67DC08D038D}" destId="{0DB62C19-49B8-4BDF-8A30-8B2464C31C1E}" srcOrd="10" destOrd="0" presId="urn:microsoft.com/office/officeart/2005/8/layout/cycle6"/>
    <dgm:cxn modelId="{9EB58944-1EBB-4F64-8D49-35A0FC4335B0}" type="presParOf" srcId="{2D4BF0D3-072D-40DA-B67D-C67DC08D038D}" destId="{151B305F-1457-416C-9542-A871AE659218}" srcOrd="11" destOrd="0" presId="urn:microsoft.com/office/officeart/2005/8/layout/cycle6"/>
    <dgm:cxn modelId="{E58D2FD1-72EA-44C4-9047-D7564FD1682C}" type="presParOf" srcId="{2D4BF0D3-072D-40DA-B67D-C67DC08D038D}" destId="{EB39F1A6-FDB3-48AA-9FFA-E5CA54F872DA}" srcOrd="12" destOrd="0" presId="urn:microsoft.com/office/officeart/2005/8/layout/cycle6"/>
    <dgm:cxn modelId="{3A572BAB-A79A-4A29-8B79-0C0A5DE9C1B3}" type="presParOf" srcId="{2D4BF0D3-072D-40DA-B67D-C67DC08D038D}" destId="{70AF540E-7223-43D9-AF8E-166E4D1C2B2E}" srcOrd="13" destOrd="0" presId="urn:microsoft.com/office/officeart/2005/8/layout/cycle6"/>
    <dgm:cxn modelId="{72A14A0B-7E79-4CEB-B05F-D5B755C4C922}" type="presParOf" srcId="{2D4BF0D3-072D-40DA-B67D-C67DC08D038D}" destId="{6A4B1D24-B3C7-4354-8D5A-DA8B330A8F5E}" srcOrd="14" destOrd="0" presId="urn:microsoft.com/office/officeart/2005/8/layout/cycle6"/>
    <dgm:cxn modelId="{12F4775B-5A5E-447C-9F23-CFD4054B0A04}" type="presParOf" srcId="{2D4BF0D3-072D-40DA-B67D-C67DC08D038D}" destId="{D0E2F226-09B9-4DDA-BF20-03AA74F41D9A}" srcOrd="15" destOrd="0" presId="urn:microsoft.com/office/officeart/2005/8/layout/cycle6"/>
    <dgm:cxn modelId="{1B26360C-4CD2-44E2-8AA7-AC743430ABA7}" type="presParOf" srcId="{2D4BF0D3-072D-40DA-B67D-C67DC08D038D}" destId="{14AD1325-72C6-4665-BEFB-58A3158F4003}" srcOrd="16" destOrd="0" presId="urn:microsoft.com/office/officeart/2005/8/layout/cycle6"/>
    <dgm:cxn modelId="{ECA32CDE-68EA-48A9-A450-0483A4EA48C6}" type="presParOf" srcId="{2D4BF0D3-072D-40DA-B67D-C67DC08D038D}" destId="{AE679799-1147-4F7F-A0C4-1B2D76D6AC3D}" srcOrd="17" destOrd="0" presId="urn:microsoft.com/office/officeart/2005/8/layout/cycle6"/>
    <dgm:cxn modelId="{BFE2495A-4BC4-4680-B28B-8985A0DD72A0}" type="presParOf" srcId="{2D4BF0D3-072D-40DA-B67D-C67DC08D038D}" destId="{DD47023D-D14C-4066-A509-B1D42FE9C733}" srcOrd="18" destOrd="0" presId="urn:microsoft.com/office/officeart/2005/8/layout/cycle6"/>
    <dgm:cxn modelId="{FC2B8D0E-3520-49E0-8A90-B3F77DD50289}" type="presParOf" srcId="{2D4BF0D3-072D-40DA-B67D-C67DC08D038D}" destId="{7548EEC1-2F24-49B6-9AF3-2570EC3AED7F}" srcOrd="19" destOrd="0" presId="urn:microsoft.com/office/officeart/2005/8/layout/cycle6"/>
    <dgm:cxn modelId="{60A17C98-95C0-4ED8-BD98-6D38A29C58D5}" type="presParOf" srcId="{2D4BF0D3-072D-40DA-B67D-C67DC08D038D}" destId="{1148342E-D67F-4D56-81AC-73B57359BCA4}" srcOrd="20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2852D5-9C9D-42E6-9612-430CA8C6E241}">
      <dsp:nvSpPr>
        <dsp:cNvPr id="0" name=""/>
        <dsp:cNvSpPr/>
      </dsp:nvSpPr>
      <dsp:spPr>
        <a:xfrm>
          <a:off x="3609079" y="-329981"/>
          <a:ext cx="1678191" cy="1428752"/>
        </a:xfrm>
        <a:prstGeom prst="roundRect">
          <a:avLst/>
        </a:prstGeom>
        <a:solidFill>
          <a:srgbClr val="C80F0F">
            <a:hueOff val="0"/>
            <a:satOff val="0"/>
            <a:lumOff val="0"/>
            <a:alphaOff val="0"/>
          </a:srgb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400" b="1" kern="1200" dirty="0" smtClean="0">
              <a:solidFill>
                <a:srgbClr val="FFFFFF"/>
              </a:solidFill>
              <a:latin typeface="Arial"/>
              <a:ea typeface="+mn-ea"/>
              <a:cs typeface="+mn-cs"/>
            </a:rPr>
            <a:t>Planificare și programare regională și locală</a:t>
          </a:r>
          <a:endParaRPr lang="en-GB" sz="1400" kern="1200" dirty="0">
            <a:solidFill>
              <a:srgbClr val="FFFFFF"/>
            </a:solidFill>
            <a:latin typeface="Arial"/>
            <a:ea typeface="+mn-ea"/>
            <a:cs typeface="+mn-cs"/>
          </a:endParaRPr>
        </a:p>
      </dsp:txBody>
      <dsp:txXfrm>
        <a:off x="3678825" y="-260235"/>
        <a:ext cx="1538699" cy="1289260"/>
      </dsp:txXfrm>
    </dsp:sp>
    <dsp:sp modelId="{3E8EEA59-EB99-4F66-8680-F0AD00F5D02D}">
      <dsp:nvSpPr>
        <dsp:cNvPr id="0" name=""/>
        <dsp:cNvSpPr/>
      </dsp:nvSpPr>
      <dsp:spPr>
        <a:xfrm>
          <a:off x="2277145" y="384394"/>
          <a:ext cx="4342059" cy="4342059"/>
        </a:xfrm>
        <a:custGeom>
          <a:avLst/>
          <a:gdLst/>
          <a:ahLst/>
          <a:cxnLst/>
          <a:rect l="0" t="0" r="0" b="0"/>
          <a:pathLst>
            <a:path>
              <a:moveTo>
                <a:pt x="3010317" y="168789"/>
              </a:moveTo>
              <a:arcTo wR="2171029" hR="2171029" stAng="17564531" swAng="32351"/>
            </a:path>
          </a:pathLst>
        </a:custGeom>
        <a:noFill/>
        <a:ln w="9525" cap="flat" cmpd="sng" algn="ctr">
          <a:solidFill>
            <a:srgbClr val="C80F0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B8E094-E6DB-4855-8398-74CED69FFFCA}">
      <dsp:nvSpPr>
        <dsp:cNvPr id="0" name=""/>
        <dsp:cNvSpPr/>
      </dsp:nvSpPr>
      <dsp:spPr>
        <a:xfrm>
          <a:off x="5306458" y="487433"/>
          <a:ext cx="1678191" cy="1428752"/>
        </a:xfrm>
        <a:prstGeom prst="roundRect">
          <a:avLst/>
        </a:prstGeom>
        <a:solidFill>
          <a:srgbClr val="C80F0F">
            <a:hueOff val="0"/>
            <a:satOff val="0"/>
            <a:lumOff val="0"/>
            <a:alphaOff val="0"/>
          </a:srgb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400" b="1" kern="1200" dirty="0" smtClean="0">
              <a:solidFill>
                <a:srgbClr val="FFFFFF"/>
              </a:solidFill>
              <a:latin typeface="Arial"/>
              <a:ea typeface="+mn-ea"/>
              <a:cs typeface="+mn-cs"/>
            </a:rPr>
            <a:t>Optimizarea investițiilor în proiectele regionale</a:t>
          </a:r>
          <a:endParaRPr lang="en-GB" sz="1400" kern="1200" dirty="0">
            <a:solidFill>
              <a:srgbClr val="FFFFFF"/>
            </a:solidFill>
            <a:latin typeface="Arial"/>
            <a:ea typeface="+mn-ea"/>
            <a:cs typeface="+mn-cs"/>
          </a:endParaRPr>
        </a:p>
      </dsp:txBody>
      <dsp:txXfrm>
        <a:off x="5376204" y="557179"/>
        <a:ext cx="1538699" cy="1289260"/>
      </dsp:txXfrm>
    </dsp:sp>
    <dsp:sp modelId="{6EE9E2A8-E4BE-4BB5-933A-611FD3557659}">
      <dsp:nvSpPr>
        <dsp:cNvPr id="0" name=""/>
        <dsp:cNvSpPr/>
      </dsp:nvSpPr>
      <dsp:spPr>
        <a:xfrm>
          <a:off x="2277145" y="384394"/>
          <a:ext cx="4342059" cy="4342059"/>
        </a:xfrm>
        <a:custGeom>
          <a:avLst/>
          <a:gdLst/>
          <a:ahLst/>
          <a:cxnLst/>
          <a:rect l="0" t="0" r="0" b="0"/>
          <a:pathLst>
            <a:path>
              <a:moveTo>
                <a:pt x="4247040" y="1535772"/>
              </a:moveTo>
              <a:arcTo wR="2171029" hR="2171029" stAng="20579157" swAng="647334"/>
            </a:path>
          </a:pathLst>
        </a:custGeom>
        <a:noFill/>
        <a:ln w="25400" cap="flat" cmpd="sng" algn="ctr">
          <a:solidFill>
            <a:srgbClr val="C00000"/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50D504-F53F-41C1-A186-9503B075310A}">
      <dsp:nvSpPr>
        <dsp:cNvPr id="0" name=""/>
        <dsp:cNvSpPr/>
      </dsp:nvSpPr>
      <dsp:spPr>
        <a:xfrm>
          <a:off x="5725677" y="2324147"/>
          <a:ext cx="1678191" cy="1428752"/>
        </a:xfrm>
        <a:prstGeom prst="roundRect">
          <a:avLst/>
        </a:prstGeom>
        <a:solidFill>
          <a:srgbClr val="C80F0F">
            <a:hueOff val="0"/>
            <a:satOff val="0"/>
            <a:lumOff val="0"/>
            <a:alphaOff val="0"/>
          </a:srgb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400" b="1" kern="1200" dirty="0" smtClean="0">
              <a:solidFill>
                <a:srgbClr val="FFFFFF"/>
              </a:solidFill>
              <a:latin typeface="Arial"/>
              <a:ea typeface="+mn-ea"/>
              <a:cs typeface="+mn-cs"/>
            </a:rPr>
            <a:t>Eficientizarea cooperării intercomunitare</a:t>
          </a:r>
          <a:endParaRPr lang="en-GB" sz="1400" kern="1200" dirty="0">
            <a:solidFill>
              <a:srgbClr val="FFFFFF"/>
            </a:solidFill>
            <a:latin typeface="Arial"/>
            <a:ea typeface="+mn-ea"/>
            <a:cs typeface="+mn-cs"/>
          </a:endParaRPr>
        </a:p>
      </dsp:txBody>
      <dsp:txXfrm>
        <a:off x="5795423" y="2393893"/>
        <a:ext cx="1538699" cy="1289260"/>
      </dsp:txXfrm>
    </dsp:sp>
    <dsp:sp modelId="{AB8999D7-C42F-456E-8426-0D830E97A7BB}">
      <dsp:nvSpPr>
        <dsp:cNvPr id="0" name=""/>
        <dsp:cNvSpPr/>
      </dsp:nvSpPr>
      <dsp:spPr>
        <a:xfrm>
          <a:off x="2277145" y="384394"/>
          <a:ext cx="4342059" cy="4342059"/>
        </a:xfrm>
        <a:custGeom>
          <a:avLst/>
          <a:gdLst/>
          <a:ahLst/>
          <a:cxnLst/>
          <a:rect l="0" t="0" r="0" b="0"/>
          <a:pathLst>
            <a:path>
              <a:moveTo>
                <a:pt x="3981652" y="3368951"/>
              </a:moveTo>
              <a:arcTo wR="2171029" hR="2171029" stAng="2009335" swAng="82870"/>
            </a:path>
          </a:pathLst>
        </a:custGeom>
        <a:noFill/>
        <a:ln w="9525" cap="flat" cmpd="sng" algn="ctr">
          <a:solidFill>
            <a:srgbClr val="C80F0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A52B91-5026-4741-B387-797C431CD191}">
      <dsp:nvSpPr>
        <dsp:cNvPr id="0" name=""/>
        <dsp:cNvSpPr/>
      </dsp:nvSpPr>
      <dsp:spPr>
        <a:xfrm>
          <a:off x="4551054" y="3797078"/>
          <a:ext cx="1678191" cy="1428752"/>
        </a:xfrm>
        <a:prstGeom prst="roundRect">
          <a:avLst/>
        </a:prstGeom>
        <a:solidFill>
          <a:srgbClr val="C80F0F">
            <a:hueOff val="0"/>
            <a:satOff val="0"/>
            <a:lumOff val="0"/>
            <a:alphaOff val="0"/>
          </a:srgb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400" b="1" kern="1200" dirty="0" smtClean="0">
              <a:solidFill>
                <a:srgbClr val="FFFFFF"/>
              </a:solidFill>
              <a:latin typeface="Arial"/>
              <a:ea typeface="+mn-ea"/>
              <a:cs typeface="+mn-cs"/>
            </a:rPr>
            <a:t>Îmbunătățirea coordonării și dialogului intersectorial la nivel regional</a:t>
          </a:r>
          <a:endParaRPr lang="en-GB" sz="1400" kern="1200" dirty="0">
            <a:solidFill>
              <a:srgbClr val="FFFFFF"/>
            </a:solidFill>
            <a:latin typeface="Arial"/>
            <a:ea typeface="+mn-ea"/>
            <a:cs typeface="+mn-cs"/>
          </a:endParaRPr>
        </a:p>
      </dsp:txBody>
      <dsp:txXfrm>
        <a:off x="4620800" y="3866824"/>
        <a:ext cx="1538699" cy="1289260"/>
      </dsp:txXfrm>
    </dsp:sp>
    <dsp:sp modelId="{151B305F-1457-416C-9542-A871AE659218}">
      <dsp:nvSpPr>
        <dsp:cNvPr id="0" name=""/>
        <dsp:cNvSpPr/>
      </dsp:nvSpPr>
      <dsp:spPr>
        <a:xfrm>
          <a:off x="2277145" y="384394"/>
          <a:ext cx="4342059" cy="4342059"/>
        </a:xfrm>
        <a:custGeom>
          <a:avLst/>
          <a:gdLst/>
          <a:ahLst/>
          <a:cxnLst/>
          <a:rect l="0" t="0" r="0" b="0"/>
          <a:pathLst>
            <a:path>
              <a:moveTo>
                <a:pt x="2271853" y="4339717"/>
              </a:moveTo>
              <a:arcTo wR="2171029" hR="2171029" stAng="5240292" swAng="319416"/>
            </a:path>
          </a:pathLst>
        </a:custGeom>
        <a:noFill/>
        <a:ln w="9525" cap="flat" cmpd="sng" algn="ctr">
          <a:solidFill>
            <a:srgbClr val="C80F0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39F1A6-FDB3-48AA-9FFA-E5CA54F872DA}">
      <dsp:nvSpPr>
        <dsp:cNvPr id="0" name=""/>
        <dsp:cNvSpPr/>
      </dsp:nvSpPr>
      <dsp:spPr>
        <a:xfrm>
          <a:off x="2667104" y="3797078"/>
          <a:ext cx="1678191" cy="1428752"/>
        </a:xfrm>
        <a:prstGeom prst="roundRect">
          <a:avLst/>
        </a:prstGeom>
        <a:solidFill>
          <a:srgbClr val="C80F0F">
            <a:hueOff val="0"/>
            <a:satOff val="0"/>
            <a:lumOff val="0"/>
            <a:alphaOff val="0"/>
          </a:srgb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400" b="1" kern="1200" dirty="0" smtClean="0">
              <a:solidFill>
                <a:srgbClr val="FFFFFF"/>
              </a:solidFill>
              <a:latin typeface="Arial"/>
              <a:ea typeface="+mn-ea"/>
              <a:cs typeface="+mn-cs"/>
            </a:rPr>
            <a:t>Consolidarea capacităților și dialog</a:t>
          </a:r>
          <a:endParaRPr lang="en-GB" sz="1400" kern="1200" dirty="0">
            <a:solidFill>
              <a:srgbClr val="FFFFFF"/>
            </a:solidFill>
            <a:latin typeface="Arial"/>
            <a:ea typeface="+mn-ea"/>
            <a:cs typeface="+mn-cs"/>
          </a:endParaRPr>
        </a:p>
      </dsp:txBody>
      <dsp:txXfrm>
        <a:off x="2736850" y="3866824"/>
        <a:ext cx="1538699" cy="1289260"/>
      </dsp:txXfrm>
    </dsp:sp>
    <dsp:sp modelId="{6A4B1D24-B3C7-4354-8D5A-DA8B330A8F5E}">
      <dsp:nvSpPr>
        <dsp:cNvPr id="0" name=""/>
        <dsp:cNvSpPr/>
      </dsp:nvSpPr>
      <dsp:spPr>
        <a:xfrm>
          <a:off x="2277145" y="384394"/>
          <a:ext cx="4342059" cy="4342059"/>
        </a:xfrm>
        <a:custGeom>
          <a:avLst/>
          <a:gdLst/>
          <a:ahLst/>
          <a:cxnLst/>
          <a:rect l="0" t="0" r="0" b="0"/>
          <a:pathLst>
            <a:path>
              <a:moveTo>
                <a:pt x="389807" y="3412245"/>
              </a:moveTo>
              <a:arcTo wR="2171029" hR="2171029" stAng="8707795" swAng="82870"/>
            </a:path>
          </a:pathLst>
        </a:custGeom>
        <a:noFill/>
        <a:ln w="9525" cap="flat" cmpd="sng" algn="ctr">
          <a:solidFill>
            <a:srgbClr val="C80F0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E2F226-09B9-4DDA-BF20-03AA74F41D9A}">
      <dsp:nvSpPr>
        <dsp:cNvPr id="0" name=""/>
        <dsp:cNvSpPr/>
      </dsp:nvSpPr>
      <dsp:spPr>
        <a:xfrm>
          <a:off x="1492481" y="2324147"/>
          <a:ext cx="1678191" cy="1428752"/>
        </a:xfrm>
        <a:prstGeom prst="roundRect">
          <a:avLst/>
        </a:prstGeom>
        <a:solidFill>
          <a:srgbClr val="C80F0F">
            <a:hueOff val="0"/>
            <a:satOff val="0"/>
            <a:lumOff val="0"/>
            <a:alphaOff val="0"/>
          </a:srgb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400" b="1" kern="1200" dirty="0" smtClean="0">
              <a:solidFill>
                <a:srgbClr val="FFFFFF"/>
              </a:solidFill>
              <a:latin typeface="Arial"/>
              <a:ea typeface="+mn-ea"/>
              <a:cs typeface="+mn-cs"/>
            </a:rPr>
            <a:t>Conștientizare și mobilizare la nivel regional;</a:t>
          </a:r>
          <a:endParaRPr lang="en-GB" sz="1400" kern="1200" dirty="0">
            <a:solidFill>
              <a:srgbClr val="FFFFFF"/>
            </a:solidFill>
            <a:latin typeface="Arial"/>
            <a:ea typeface="+mn-ea"/>
            <a:cs typeface="+mn-cs"/>
          </a:endParaRPr>
        </a:p>
      </dsp:txBody>
      <dsp:txXfrm>
        <a:off x="1562227" y="2393893"/>
        <a:ext cx="1538699" cy="1289260"/>
      </dsp:txXfrm>
    </dsp:sp>
    <dsp:sp modelId="{AE679799-1147-4F7F-A0C4-1B2D76D6AC3D}">
      <dsp:nvSpPr>
        <dsp:cNvPr id="0" name=""/>
        <dsp:cNvSpPr/>
      </dsp:nvSpPr>
      <dsp:spPr>
        <a:xfrm>
          <a:off x="2277145" y="384394"/>
          <a:ext cx="4342059" cy="4342059"/>
        </a:xfrm>
        <a:custGeom>
          <a:avLst/>
          <a:gdLst/>
          <a:ahLst/>
          <a:cxnLst/>
          <a:rect l="0" t="0" r="0" b="0"/>
          <a:pathLst>
            <a:path>
              <a:moveTo>
                <a:pt x="12801" y="1935612"/>
              </a:moveTo>
              <a:arcTo wR="2171029" hR="2171029" stAng="11173510" swAng="647334"/>
            </a:path>
          </a:pathLst>
        </a:custGeom>
        <a:noFill/>
        <a:ln w="22225" cap="flat" cmpd="sng" algn="ctr">
          <a:solidFill>
            <a:srgbClr val="C80F0F"/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47023D-D14C-4066-A509-B1D42FE9C733}">
      <dsp:nvSpPr>
        <dsp:cNvPr id="0" name=""/>
        <dsp:cNvSpPr/>
      </dsp:nvSpPr>
      <dsp:spPr>
        <a:xfrm>
          <a:off x="1911699" y="487433"/>
          <a:ext cx="1678191" cy="1428752"/>
        </a:xfrm>
        <a:prstGeom prst="roundRect">
          <a:avLst/>
        </a:prstGeom>
        <a:solidFill>
          <a:srgbClr val="C80F0F">
            <a:hueOff val="0"/>
            <a:satOff val="0"/>
            <a:lumOff val="0"/>
            <a:alphaOff val="0"/>
          </a:srgb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400" b="1" kern="1200" dirty="0" smtClean="0">
              <a:solidFill>
                <a:srgbClr val="FFFFFF"/>
              </a:solidFill>
              <a:latin typeface="Arial"/>
              <a:ea typeface="+mn-ea"/>
              <a:cs typeface="+mn-cs"/>
            </a:rPr>
            <a:t>Monitorizare și evaluare bazată pe rezultate</a:t>
          </a:r>
          <a:endParaRPr lang="en-GB" sz="1400" kern="1200" dirty="0">
            <a:solidFill>
              <a:srgbClr val="FFFFFF"/>
            </a:solidFill>
            <a:latin typeface="Arial"/>
            <a:ea typeface="+mn-ea"/>
            <a:cs typeface="+mn-cs"/>
          </a:endParaRPr>
        </a:p>
      </dsp:txBody>
      <dsp:txXfrm>
        <a:off x="1981445" y="557179"/>
        <a:ext cx="1538699" cy="1289260"/>
      </dsp:txXfrm>
    </dsp:sp>
    <dsp:sp modelId="{1148342E-D67F-4D56-81AC-73B57359BCA4}">
      <dsp:nvSpPr>
        <dsp:cNvPr id="0" name=""/>
        <dsp:cNvSpPr/>
      </dsp:nvSpPr>
      <dsp:spPr>
        <a:xfrm>
          <a:off x="2277145" y="384394"/>
          <a:ext cx="4342059" cy="4342059"/>
        </a:xfrm>
        <a:custGeom>
          <a:avLst/>
          <a:gdLst/>
          <a:ahLst/>
          <a:cxnLst/>
          <a:rect l="0" t="0" r="0" b="0"/>
          <a:pathLst>
            <a:path>
              <a:moveTo>
                <a:pt x="1312937" y="176776"/>
              </a:moveTo>
              <a:arcTo wR="2171029" hR="2171029" stAng="14803118" swAng="32351"/>
            </a:path>
          </a:pathLst>
        </a:custGeom>
        <a:noFill/>
        <a:ln w="9525" cap="flat" cmpd="sng" algn="ctr">
          <a:solidFill>
            <a:srgbClr val="C80F0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BB50B5-04DC-4EA0-A56D-19F7B20DFB0B}" type="datetimeFigureOut">
              <a:rPr lang="en-US" smtClean="0"/>
              <a:t>6/28/2017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8DB95C-3E50-416A-9DE2-CC933809D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0090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020D7-5ACF-47A0-9D87-57E6EA3172C8}" type="datetimeFigureOut">
              <a:rPr lang="en-US" smtClean="0"/>
              <a:t>6/28/2017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252A9-76E5-4160-9B56-5492850C31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269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020D7-5ACF-47A0-9D87-57E6EA3172C8}" type="datetimeFigureOut">
              <a:rPr lang="en-US" smtClean="0"/>
              <a:t>6/28/2017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252A9-76E5-4160-9B56-5492850C31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318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020D7-5ACF-47A0-9D87-57E6EA3172C8}" type="datetimeFigureOut">
              <a:rPr lang="en-US" smtClean="0"/>
              <a:t>6/28/2017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252A9-76E5-4160-9B56-5492850C31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755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020D7-5ACF-47A0-9D87-57E6EA3172C8}" type="datetimeFigureOut">
              <a:rPr lang="en-US" smtClean="0"/>
              <a:t>6/28/2017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252A9-76E5-4160-9B56-5492850C31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839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020D7-5ACF-47A0-9D87-57E6EA3172C8}" type="datetimeFigureOut">
              <a:rPr lang="en-US" smtClean="0"/>
              <a:t>6/28/2017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252A9-76E5-4160-9B56-5492850C31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008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020D7-5ACF-47A0-9D87-57E6EA3172C8}" type="datetimeFigureOut">
              <a:rPr lang="en-US" smtClean="0"/>
              <a:t>6/28/2017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252A9-76E5-4160-9B56-5492850C31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934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020D7-5ACF-47A0-9D87-57E6EA3172C8}" type="datetimeFigureOut">
              <a:rPr lang="en-US" smtClean="0"/>
              <a:t>6/28/2017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252A9-76E5-4160-9B56-5492850C31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522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020D7-5ACF-47A0-9D87-57E6EA3172C8}" type="datetimeFigureOut">
              <a:rPr lang="en-US" smtClean="0"/>
              <a:t>6/28/2017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252A9-76E5-4160-9B56-5492850C31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73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020D7-5ACF-47A0-9D87-57E6EA3172C8}" type="datetimeFigureOut">
              <a:rPr lang="en-US" smtClean="0"/>
              <a:t>6/28/2017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252A9-76E5-4160-9B56-5492850C31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528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020D7-5ACF-47A0-9D87-57E6EA3172C8}" type="datetimeFigureOut">
              <a:rPr lang="en-US" smtClean="0"/>
              <a:t>6/28/2017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252A9-76E5-4160-9B56-5492850C31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237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020D7-5ACF-47A0-9D87-57E6EA3172C8}" type="datetimeFigureOut">
              <a:rPr lang="en-US" smtClean="0"/>
              <a:t>6/28/2017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252A9-76E5-4160-9B56-5492850C31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983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8020D7-5ACF-47A0-9D87-57E6EA3172C8}" type="datetimeFigureOut">
              <a:rPr lang="en-US" smtClean="0"/>
              <a:t>6/28/2017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2252A9-76E5-4160-9B56-5492850C31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257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117445"/>
            <a:ext cx="9144000" cy="2387600"/>
          </a:xfrm>
        </p:spPr>
        <p:txBody>
          <a:bodyPr>
            <a:normAutofit fontScale="90000"/>
          </a:bodyPr>
          <a:lstStyle/>
          <a:p>
            <a:r>
              <a:rPr kumimoji="0" lang="en-GB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/>
            </a:r>
            <a:br>
              <a:rPr kumimoji="0" lang="en-GB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</a:br>
            <a:r>
              <a:rPr lang="en-GB" sz="3200" b="1" kern="0" dirty="0">
                <a:solidFill>
                  <a:srgbClr val="C00000"/>
                </a:solidFill>
                <a:latin typeface="Arial"/>
              </a:rPr>
              <a:t/>
            </a:r>
            <a:br>
              <a:rPr lang="en-GB" sz="3200" b="1" kern="0" dirty="0">
                <a:solidFill>
                  <a:srgbClr val="C00000"/>
                </a:solidFill>
                <a:latin typeface="Arial"/>
              </a:rPr>
            </a:br>
            <a:r>
              <a:rPr lang="en-GB" sz="3200" b="1" kern="0" dirty="0" smtClean="0">
                <a:solidFill>
                  <a:srgbClr val="C00000"/>
                </a:solidFill>
                <a:latin typeface="Arial"/>
              </a:rPr>
              <a:t/>
            </a:r>
            <a:br>
              <a:rPr lang="en-GB" sz="3200" b="1" kern="0" dirty="0" smtClean="0">
                <a:solidFill>
                  <a:srgbClr val="C00000"/>
                </a:solidFill>
                <a:latin typeface="Arial"/>
              </a:rPr>
            </a:br>
            <a:r>
              <a:rPr lang="en-GB" sz="3200" b="1" kern="0" dirty="0">
                <a:solidFill>
                  <a:srgbClr val="C00000"/>
                </a:solidFill>
                <a:latin typeface="Arial"/>
              </a:rPr>
              <a:t/>
            </a:r>
            <a:br>
              <a:rPr lang="en-GB" sz="3200" b="1" kern="0" dirty="0">
                <a:solidFill>
                  <a:srgbClr val="C00000"/>
                </a:solidFill>
                <a:latin typeface="Arial"/>
              </a:rPr>
            </a:br>
            <a:r>
              <a:rPr lang="en-GB" sz="3200" b="1" kern="0" dirty="0" smtClean="0">
                <a:solidFill>
                  <a:srgbClr val="C00000"/>
                </a:solidFill>
                <a:latin typeface="Arial"/>
              </a:rPr>
              <a:t/>
            </a:r>
            <a:br>
              <a:rPr lang="en-GB" sz="3200" b="1" kern="0" dirty="0" smtClean="0">
                <a:solidFill>
                  <a:srgbClr val="C00000"/>
                </a:solidFill>
                <a:latin typeface="Arial"/>
              </a:rPr>
            </a:br>
            <a:r>
              <a:rPr lang="en-GB" sz="3200" b="1" kern="0" dirty="0">
                <a:solidFill>
                  <a:srgbClr val="C00000"/>
                </a:solidFill>
                <a:latin typeface="Arial"/>
              </a:rPr>
              <a:t/>
            </a:r>
            <a:br>
              <a:rPr lang="en-GB" sz="3200" b="1" kern="0" dirty="0">
                <a:solidFill>
                  <a:srgbClr val="C00000"/>
                </a:solidFill>
                <a:latin typeface="Arial"/>
              </a:rPr>
            </a:br>
            <a:r>
              <a:rPr kumimoji="0" lang="en-GB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</a:rPr>
              <a:t>Proiectul </a:t>
            </a:r>
            <a:r>
              <a:rPr kumimoji="0" lang="en-GB" sz="40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</a:rPr>
              <a:t>Regulamentului</a:t>
            </a:r>
            <a:r>
              <a:rPr kumimoji="0" lang="en-GB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</a:rPr>
              <a:t/>
            </a:r>
            <a:br>
              <a:rPr kumimoji="0" lang="en-GB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</a:rPr>
            </a:br>
            <a:r>
              <a:rPr kumimoji="0" lang="en-GB" sz="40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</a:rPr>
              <a:t>Comisiilor</a:t>
            </a:r>
            <a:r>
              <a:rPr kumimoji="0" lang="en-GB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</a:rPr>
              <a:t> </a:t>
            </a:r>
            <a:r>
              <a:rPr kumimoji="0" lang="en-GB" sz="40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</a:rPr>
              <a:t>Regionale</a:t>
            </a:r>
            <a:r>
              <a:rPr kumimoji="0" lang="en-GB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</a:rPr>
              <a:t> </a:t>
            </a:r>
            <a:r>
              <a:rPr kumimoji="0" lang="en-GB" sz="40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</a:rPr>
              <a:t>Sectoriale</a:t>
            </a:r>
            <a:r>
              <a:rPr kumimoji="0" lang="en-GB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</a:rPr>
              <a:t> </a:t>
            </a:r>
            <a:r>
              <a:rPr kumimoji="0" lang="en-US" sz="40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</a:rPr>
              <a:t/>
            </a:r>
            <a:br>
              <a:rPr kumimoji="0" lang="en-US" sz="40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</a:rPr>
            </a:b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2977" y="5000532"/>
            <a:ext cx="9144000" cy="1655762"/>
          </a:xfrm>
        </p:spPr>
        <p:txBody>
          <a:bodyPr/>
          <a:lstStyle/>
          <a:p>
            <a:pPr lvl="0" fontAlgn="base">
              <a:lnSpc>
                <a:spcPct val="100000"/>
              </a:lnSpc>
              <a:spcBef>
                <a:spcPts val="600"/>
              </a:spcBef>
            </a:pPr>
            <a:r>
              <a:rPr lang="en-GB" sz="20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 29 </a:t>
            </a:r>
            <a:r>
              <a:rPr lang="en-GB" sz="2000" b="1" dirty="0" err="1" smtClean="0">
                <a:solidFill>
                  <a:srgbClr val="000000"/>
                </a:solidFill>
                <a:latin typeface="Arial" charset="0"/>
                <a:cs typeface="Arial" charset="0"/>
              </a:rPr>
              <a:t>iunie</a:t>
            </a:r>
            <a:r>
              <a:rPr lang="en-GB" sz="20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  <a:r>
              <a:rPr lang="ro-RO" sz="2000" b="1" dirty="0">
                <a:solidFill>
                  <a:srgbClr val="000000"/>
                </a:solidFill>
                <a:latin typeface="Arial" charset="0"/>
                <a:cs typeface="Arial" charset="0"/>
              </a:rPr>
              <a:t>2017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1103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838200" y="1825625"/>
            <a:ext cx="10515600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just">
              <a:spcAft>
                <a:spcPts val="1000"/>
              </a:spcAft>
              <a:buNone/>
            </a:pPr>
            <a:r>
              <a:rPr lang="ro-RO" sz="2400" b="1" dirty="0" smtClean="0">
                <a:solidFill>
                  <a:schemeClr val="tx1"/>
                </a:solidFill>
              </a:rPr>
              <a:t>Specialistul delegat de către APL II are următoarele responsabilități și drepturi:</a:t>
            </a:r>
          </a:p>
          <a:p>
            <a:pPr marL="342900" indent="-342900" algn="just"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ro-RO" sz="2400" b="0" dirty="0" smtClean="0">
                <a:solidFill>
                  <a:schemeClr val="tx1"/>
                </a:solidFill>
              </a:rPr>
              <a:t>Participă la ședințele CRS;</a:t>
            </a:r>
          </a:p>
          <a:p>
            <a:pPr marL="342900" indent="-342900" algn="just"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ro-RO" sz="2400" b="0" dirty="0" smtClean="0">
                <a:solidFill>
                  <a:schemeClr val="tx1"/>
                </a:solidFill>
              </a:rPr>
              <a:t>Informează membrii CRS, la solicitarea acestora, despre situația reală, necesitățile și perspectivele de dezvoltare ale sectorului la nivel de raion;</a:t>
            </a:r>
          </a:p>
          <a:p>
            <a:pPr marL="342900" indent="-342900" algn="just"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ro-RO" sz="2400" b="0" dirty="0" smtClean="0">
                <a:solidFill>
                  <a:schemeClr val="tx1"/>
                </a:solidFill>
              </a:rPr>
              <a:t>Prezintă informații relevante despre derularea proiectelor; </a:t>
            </a:r>
          </a:p>
          <a:p>
            <a:pPr marL="342900" indent="-342900" algn="just"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ro-RO" sz="2400" b="0" dirty="0" smtClean="0">
                <a:solidFill>
                  <a:schemeClr val="tx1"/>
                </a:solidFill>
              </a:rPr>
              <a:t>Identifică eventualele blocaje în implementarea proiectelor si propune soluțiile potrivite;  </a:t>
            </a:r>
          </a:p>
          <a:p>
            <a:pPr marL="342900" indent="-342900" algn="just"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ro-RO" sz="2400" b="0" dirty="0" smtClean="0">
                <a:solidFill>
                  <a:schemeClr val="tx1"/>
                </a:solidFill>
              </a:rPr>
              <a:t>Propune alte acțiuni și activități care ar contribui la dezvoltarea sectorului respectiv. </a:t>
            </a:r>
          </a:p>
          <a:p>
            <a:pPr marL="0" indent="0" algn="just">
              <a:spcAft>
                <a:spcPts val="1000"/>
              </a:spcAft>
              <a:buNone/>
            </a:pPr>
            <a:endParaRPr lang="ro-RO" sz="2400" b="0" dirty="0">
              <a:solidFill>
                <a:schemeClr val="tx1"/>
              </a:solidFill>
            </a:endParaRPr>
          </a:p>
        </p:txBody>
      </p:sp>
      <p:sp>
        <p:nvSpPr>
          <p:cNvPr id="5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b="1" dirty="0" smtClean="0">
                <a:solidFill>
                  <a:srgbClr val="C00000"/>
                </a:solidFill>
              </a:rPr>
              <a:t>Responsabilități și competențe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7688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838200" y="1825625"/>
            <a:ext cx="10515600" cy="5544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just">
              <a:spcAft>
                <a:spcPts val="1000"/>
              </a:spcAft>
              <a:buNone/>
            </a:pPr>
            <a:r>
              <a:rPr lang="ro-RO" sz="2400" b="1" dirty="0" smtClean="0">
                <a:solidFill>
                  <a:schemeClr val="tx1"/>
                </a:solidFill>
              </a:rPr>
              <a:t>Secretarul CRS are următoarele responsabilități și drepturi:</a:t>
            </a:r>
          </a:p>
          <a:p>
            <a:pPr marL="342900" indent="-342900" algn="just"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ro-RO" sz="2400" b="0" dirty="0" smtClean="0">
                <a:solidFill>
                  <a:schemeClr val="tx1"/>
                </a:solidFill>
              </a:rPr>
              <a:t>Asigură convocarea ședințelor CRS cu suportul logistic;</a:t>
            </a:r>
          </a:p>
          <a:p>
            <a:pPr marL="342900" indent="-342900" algn="just"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ro-RO" sz="2400" b="0" dirty="0" smtClean="0">
                <a:solidFill>
                  <a:schemeClr val="tx1"/>
                </a:solidFill>
              </a:rPr>
              <a:t>Invită, specialiștii suplimentari necesari, alte persoane relevante;</a:t>
            </a:r>
          </a:p>
          <a:p>
            <a:pPr marL="342900" indent="-342900" algn="just"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ro-RO" sz="2400" b="0" dirty="0" smtClean="0">
                <a:solidFill>
                  <a:schemeClr val="tx1"/>
                </a:solidFill>
              </a:rPr>
              <a:t>Pune la dispoziția membrilor CRS documentele de lucru necesare în conformitate cu agenda ședințelor CRS, inclusiv prin publicarea acestora pe pagina web a ADR;</a:t>
            </a:r>
          </a:p>
          <a:p>
            <a:pPr marL="342900" indent="-342900" algn="just"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ro-RO" sz="2400" b="0" dirty="0" smtClean="0">
                <a:solidFill>
                  <a:schemeClr val="tx1"/>
                </a:solidFill>
              </a:rPr>
              <a:t>Întocmește procesul verbal al ședinței CRS;</a:t>
            </a:r>
          </a:p>
          <a:p>
            <a:pPr marL="342900" indent="-342900" algn="just"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ro-RO" sz="2400" b="0" dirty="0" smtClean="0">
                <a:solidFill>
                  <a:schemeClr val="tx1"/>
                </a:solidFill>
              </a:rPr>
              <a:t>Oferă asistență Copreședinților și membrilor CRS între ședințe în funcție de necesități; </a:t>
            </a:r>
          </a:p>
          <a:p>
            <a:pPr marL="342900" indent="-342900" algn="just"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ro-RO" sz="2400" b="0" dirty="0" smtClean="0">
                <a:solidFill>
                  <a:schemeClr val="tx1"/>
                </a:solidFill>
              </a:rPr>
              <a:t>Menține un registru public al tuturor documentelor ce țin de activitatea CRS. </a:t>
            </a:r>
          </a:p>
          <a:p>
            <a:pPr marL="0" indent="0" algn="just">
              <a:spcAft>
                <a:spcPts val="1000"/>
              </a:spcAft>
              <a:buNone/>
            </a:pPr>
            <a:endParaRPr lang="ro-RO" sz="2400" b="0" dirty="0">
              <a:solidFill>
                <a:schemeClr val="tx1"/>
              </a:solidFill>
            </a:endParaRPr>
          </a:p>
        </p:txBody>
      </p:sp>
      <p:sp>
        <p:nvSpPr>
          <p:cNvPr id="5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b="1" dirty="0" smtClean="0">
                <a:solidFill>
                  <a:srgbClr val="C00000"/>
                </a:solidFill>
              </a:rPr>
              <a:t>Responsabilități și competențe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2053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err="1" smtClean="0">
                <a:solidFill>
                  <a:srgbClr val="C00000"/>
                </a:solidFill>
              </a:rPr>
              <a:t>Cuprinsul</a:t>
            </a:r>
            <a:r>
              <a:rPr lang="en-GB" b="1" dirty="0" smtClean="0">
                <a:solidFill>
                  <a:srgbClr val="C00000"/>
                </a:solidFill>
              </a:rPr>
              <a:t> </a:t>
            </a:r>
            <a:r>
              <a:rPr lang="en-GB" b="1" dirty="0" err="1" smtClean="0">
                <a:solidFill>
                  <a:srgbClr val="C00000"/>
                </a:solidFill>
              </a:rPr>
              <a:t>Regulamentului</a:t>
            </a:r>
            <a:r>
              <a:rPr lang="en-GB" b="1" dirty="0" smtClean="0">
                <a:solidFill>
                  <a:srgbClr val="C00000"/>
                </a:solidFill>
              </a:rPr>
              <a:t> de </a:t>
            </a:r>
            <a:r>
              <a:rPr lang="ro-RO" b="1" dirty="0" smtClean="0">
                <a:solidFill>
                  <a:srgbClr val="C00000"/>
                </a:solidFill>
              </a:rPr>
              <a:t>organizare și </a:t>
            </a:r>
            <a:r>
              <a:rPr lang="en-GB" b="1" dirty="0" err="1" smtClean="0">
                <a:solidFill>
                  <a:srgbClr val="C00000"/>
                </a:solidFill>
              </a:rPr>
              <a:t>func</a:t>
            </a:r>
            <a:r>
              <a:rPr lang="ro-RO" b="1" dirty="0" smtClean="0">
                <a:solidFill>
                  <a:srgbClr val="C00000"/>
                </a:solidFill>
              </a:rPr>
              <a:t>ț</a:t>
            </a:r>
            <a:r>
              <a:rPr lang="en-GB" b="1" dirty="0" err="1" smtClean="0">
                <a:solidFill>
                  <a:srgbClr val="C00000"/>
                </a:solidFill>
              </a:rPr>
              <a:t>ionare</a:t>
            </a:r>
            <a:r>
              <a:rPr lang="ro-RO" b="1" dirty="0" smtClean="0">
                <a:solidFill>
                  <a:srgbClr val="C00000"/>
                </a:solidFill>
              </a:rPr>
              <a:t> a Comisiei Regionale Sectoriale din cadrul CRD</a:t>
            </a:r>
            <a:r>
              <a:rPr lang="en-GB" b="1" dirty="0" smtClean="0">
                <a:solidFill>
                  <a:srgbClr val="C00000"/>
                </a:solidFill>
              </a:rPr>
              <a:t>  </a:t>
            </a:r>
            <a:endParaRPr lang="ro-RO" b="1" dirty="0">
              <a:solidFill>
                <a:srgbClr val="C00000"/>
              </a:solidFill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400050" indent="-400050">
              <a:lnSpc>
                <a:spcPct val="200000"/>
              </a:lnSpc>
              <a:buAutoNum type="romanUcPeriod"/>
            </a:pPr>
            <a:r>
              <a:rPr lang="ro-RO" b="1" dirty="0" smtClean="0"/>
              <a:t>DISPOZIȚII GENERALE</a:t>
            </a:r>
          </a:p>
          <a:p>
            <a:pPr marL="400050" indent="-400050">
              <a:lnSpc>
                <a:spcPct val="200000"/>
              </a:lnSpc>
              <a:buFontTx/>
              <a:buAutoNum type="romanUcPeriod"/>
            </a:pPr>
            <a:r>
              <a:rPr lang="ro-RO" b="1" dirty="0" smtClean="0"/>
              <a:t>COMPONENȚA </a:t>
            </a:r>
            <a:r>
              <a:rPr lang="ro-RO" b="1" dirty="0"/>
              <a:t>COMISIEI REGIONALE </a:t>
            </a:r>
            <a:r>
              <a:rPr lang="ro-RO" b="1" dirty="0" smtClean="0"/>
              <a:t>SECTORIALE</a:t>
            </a:r>
          </a:p>
          <a:p>
            <a:pPr marL="400050" indent="-400050">
              <a:lnSpc>
                <a:spcPct val="200000"/>
              </a:lnSpc>
              <a:buFontTx/>
              <a:buAutoNum type="romanUcPeriod"/>
            </a:pPr>
            <a:r>
              <a:rPr lang="ro-RO" b="1" dirty="0" smtClean="0"/>
              <a:t>ATRIBUȚIILE </a:t>
            </a:r>
            <a:r>
              <a:rPr lang="ro-RO" b="1" dirty="0"/>
              <a:t>COMISIEI REGIONALE </a:t>
            </a:r>
            <a:r>
              <a:rPr lang="ro-RO" b="1" dirty="0" smtClean="0"/>
              <a:t>SECTORIALE</a:t>
            </a:r>
          </a:p>
          <a:p>
            <a:pPr marL="400050" indent="-400050">
              <a:lnSpc>
                <a:spcPct val="200000"/>
              </a:lnSpc>
              <a:buFontTx/>
              <a:buAutoNum type="romanUcPeriod"/>
            </a:pPr>
            <a:r>
              <a:rPr lang="ro-RO" b="1" dirty="0" smtClean="0"/>
              <a:t>MODUL </a:t>
            </a:r>
            <a:r>
              <a:rPr lang="ro-RO" b="1" dirty="0"/>
              <a:t>DE FUNCȚIONARE A COMISIEI REGIONALE </a:t>
            </a:r>
            <a:r>
              <a:rPr lang="ro-RO" b="1" dirty="0" smtClean="0"/>
              <a:t>SECTORIALE</a:t>
            </a:r>
          </a:p>
          <a:p>
            <a:pPr marL="400050" indent="-400050">
              <a:lnSpc>
                <a:spcPct val="200000"/>
              </a:lnSpc>
              <a:buFontTx/>
              <a:buAutoNum type="romanUcPeriod"/>
            </a:pPr>
            <a:r>
              <a:rPr lang="ro-RO" b="1" dirty="0" smtClean="0"/>
              <a:t>RESPONSABILITĂȚI ȘI COMPETENȚE</a:t>
            </a:r>
          </a:p>
          <a:p>
            <a:pPr marL="400050" indent="-400050">
              <a:lnSpc>
                <a:spcPct val="200000"/>
              </a:lnSpc>
              <a:buFontTx/>
              <a:buAutoNum type="romanUcPeriod"/>
            </a:pPr>
            <a:r>
              <a:rPr lang="ro-RO" b="1" dirty="0" smtClean="0"/>
              <a:t>DISPOZIȚII </a:t>
            </a:r>
            <a:r>
              <a:rPr lang="ro-RO" b="1" dirty="0"/>
              <a:t>FINALE</a:t>
            </a:r>
            <a:endParaRPr lang="en-GB" dirty="0"/>
          </a:p>
          <a:p>
            <a:pPr marL="400050" indent="-400050">
              <a:lnSpc>
                <a:spcPct val="200000"/>
              </a:lnSpc>
              <a:buFontTx/>
              <a:buAutoNum type="romanUcPeriod"/>
            </a:pPr>
            <a:endParaRPr lang="en-GB" dirty="0"/>
          </a:p>
          <a:p>
            <a:pPr marL="400050" indent="-400050">
              <a:lnSpc>
                <a:spcPct val="200000"/>
              </a:lnSpc>
              <a:buFontTx/>
              <a:buAutoNum type="romanUcPeriod"/>
            </a:pPr>
            <a:endParaRPr lang="en-GB" dirty="0"/>
          </a:p>
          <a:p>
            <a:pPr marL="400050" indent="-400050">
              <a:lnSpc>
                <a:spcPct val="200000"/>
              </a:lnSpc>
              <a:buFontTx/>
              <a:buAutoNum type="romanUcPeriod"/>
            </a:pPr>
            <a:endParaRPr lang="en-GB" dirty="0"/>
          </a:p>
          <a:p>
            <a:pPr marL="400050" indent="-400050">
              <a:lnSpc>
                <a:spcPct val="200000"/>
              </a:lnSpc>
              <a:buAutoNum type="romanU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7815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b="1" dirty="0" smtClean="0">
                <a:solidFill>
                  <a:srgbClr val="C00000"/>
                </a:solidFill>
              </a:rPr>
              <a:t>	Noi sarcini, trasate pentru  </a:t>
            </a:r>
            <a:r>
              <a:rPr lang="ro-RO" b="1" dirty="0" err="1">
                <a:solidFill>
                  <a:srgbClr val="C00000"/>
                </a:solidFill>
              </a:rPr>
              <a:t>CRS</a:t>
            </a:r>
            <a:endParaRPr lang="ro-RO" b="1" dirty="0">
              <a:solidFill>
                <a:srgbClr val="C00000"/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1" indent="-342900" algn="just">
              <a:spcBef>
                <a:spcPct val="0"/>
              </a:spcBef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ro-RO" sz="2800" kern="1200" dirty="0" smtClean="0">
                <a:solidFill>
                  <a:schemeClr val="tx1"/>
                </a:solidFill>
                <a:ea typeface="+mn-ea"/>
                <a:cs typeface="Arial" charset="0"/>
              </a:rPr>
              <a:t>Consolidarea </a:t>
            </a:r>
            <a:r>
              <a:rPr lang="ro-RO" sz="2800" kern="1200" dirty="0">
                <a:solidFill>
                  <a:schemeClr val="tx1"/>
                </a:solidFill>
                <a:ea typeface="+mn-ea"/>
                <a:cs typeface="Arial" charset="0"/>
              </a:rPr>
              <a:t>unui forum în cadrul autorităților locale și regionale cu scopul de a examina și împărtăși experiențe </a:t>
            </a:r>
            <a:endParaRPr lang="ro-RO" sz="2800" kern="1200" dirty="0" smtClean="0">
              <a:solidFill>
                <a:schemeClr val="tx1"/>
              </a:solidFill>
              <a:ea typeface="+mn-ea"/>
              <a:cs typeface="Arial" charset="0"/>
            </a:endParaRPr>
          </a:p>
          <a:p>
            <a:pPr marL="342900" lvl="1" indent="-342900" algn="just">
              <a:spcBef>
                <a:spcPct val="0"/>
              </a:spcBef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ro-RO" sz="2800" kern="1200" dirty="0" smtClean="0">
                <a:solidFill>
                  <a:schemeClr val="tx1"/>
                </a:solidFill>
                <a:ea typeface="+mn-ea"/>
                <a:cs typeface="Arial" charset="0"/>
              </a:rPr>
              <a:t>Ajustarea intervențiilor </a:t>
            </a:r>
            <a:r>
              <a:rPr lang="ro-RO" sz="2800" kern="1200" dirty="0">
                <a:solidFill>
                  <a:schemeClr val="tx1"/>
                </a:solidFill>
                <a:ea typeface="+mn-ea"/>
                <a:cs typeface="Arial" charset="0"/>
              </a:rPr>
              <a:t>identificate în cadrul politicilor naționale la nivel regional;</a:t>
            </a:r>
            <a:endParaRPr lang="en-GB" sz="2800" kern="1200" dirty="0">
              <a:solidFill>
                <a:schemeClr val="tx1"/>
              </a:solidFill>
              <a:ea typeface="+mn-ea"/>
              <a:cs typeface="Arial" charset="0"/>
            </a:endParaRPr>
          </a:p>
          <a:p>
            <a:pPr marL="342900" lvl="1" indent="-342900" algn="just">
              <a:spcBef>
                <a:spcPct val="0"/>
              </a:spcBef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ro-RO" sz="2800" kern="1200" dirty="0">
                <a:solidFill>
                  <a:schemeClr val="tx1"/>
                </a:solidFill>
                <a:ea typeface="+mn-ea"/>
                <a:cs typeface="Arial" charset="0"/>
              </a:rPr>
              <a:t>Încurajarea acțiunilor de dezvoltare a inovațiilor și soluțiilor analitice prin identificarea necesităților de dezvoltare a capacităților actorilor regionali </a:t>
            </a:r>
            <a:endParaRPr lang="ro-RO" sz="2800" kern="1200" dirty="0" smtClean="0">
              <a:solidFill>
                <a:schemeClr val="tx1"/>
              </a:solidFill>
              <a:ea typeface="+mn-ea"/>
              <a:cs typeface="Arial" charset="0"/>
            </a:endParaRPr>
          </a:p>
          <a:p>
            <a:pPr marL="342900" lvl="1" indent="-342900" algn="just">
              <a:spcBef>
                <a:spcPct val="0"/>
              </a:spcBef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ro-RO" sz="2800" kern="1200" dirty="0" smtClean="0">
                <a:solidFill>
                  <a:schemeClr val="tx1"/>
                </a:solidFill>
                <a:ea typeface="+mn-ea"/>
                <a:cs typeface="Arial" charset="0"/>
              </a:rPr>
              <a:t>Identificarea resurselor care </a:t>
            </a:r>
            <a:r>
              <a:rPr lang="ro-RO" sz="2800" kern="1200" dirty="0">
                <a:solidFill>
                  <a:schemeClr val="tx1"/>
                </a:solidFill>
                <a:ea typeface="+mn-ea"/>
                <a:cs typeface="Arial" charset="0"/>
              </a:rPr>
              <a:t>ar contribui la dezvoltarea unor cadre conceptuale și instrumente </a:t>
            </a:r>
            <a:r>
              <a:rPr lang="ro-RO" sz="2800" kern="1200" dirty="0" smtClean="0">
                <a:solidFill>
                  <a:schemeClr val="tx1"/>
                </a:solidFill>
                <a:ea typeface="+mn-ea"/>
                <a:cs typeface="Arial" charset="0"/>
              </a:rPr>
              <a:t>eficiente.</a:t>
            </a:r>
            <a:endParaRPr lang="en-GB" sz="2800" kern="1200" dirty="0">
              <a:solidFill>
                <a:schemeClr val="tx1"/>
              </a:solidFill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8722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>
                <a:solidFill>
                  <a:srgbClr val="C00000"/>
                </a:solidFill>
              </a:rPr>
              <a:t>Dispozi</a:t>
            </a:r>
            <a:r>
              <a:rPr lang="ro-RO" b="1" dirty="0" smtClean="0">
                <a:solidFill>
                  <a:srgbClr val="C00000"/>
                </a:solidFill>
              </a:rPr>
              <a:t>ții generale</a:t>
            </a:r>
            <a:endParaRPr lang="ro-RO" b="1" dirty="0">
              <a:solidFill>
                <a:srgbClr val="C00000"/>
              </a:solidFill>
            </a:endParaRPr>
          </a:p>
        </p:txBody>
      </p:sp>
      <p:sp>
        <p:nvSpPr>
          <p:cNvPr id="5" name="Content Placeholder 4"/>
          <p:cNvSpPr txBox="1">
            <a:spLocks noGrp="1"/>
          </p:cNvSpPr>
          <p:nvPr>
            <p:ph idx="1"/>
          </p:nvPr>
        </p:nvSpPr>
        <p:spPr>
          <a:xfrm>
            <a:off x="838200" y="1825625"/>
            <a:ext cx="10515600" cy="38328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ro-RO" b="0" dirty="0">
                <a:solidFill>
                  <a:schemeClr val="tx1"/>
                </a:solidFill>
              </a:rPr>
              <a:t>CRS </a:t>
            </a:r>
            <a:r>
              <a:rPr lang="ro-RO" b="0" dirty="0" smtClean="0">
                <a:solidFill>
                  <a:schemeClr val="tx1"/>
                </a:solidFill>
              </a:rPr>
              <a:t>va reprezenta o </a:t>
            </a:r>
            <a:r>
              <a:rPr lang="ro-RO" b="0" dirty="0">
                <a:solidFill>
                  <a:schemeClr val="tx1"/>
                </a:solidFill>
              </a:rPr>
              <a:t>structură fără personalitate </a:t>
            </a:r>
            <a:r>
              <a:rPr lang="ro-RO" b="0" dirty="0" smtClean="0">
                <a:solidFill>
                  <a:schemeClr val="tx1"/>
                </a:solidFill>
              </a:rPr>
              <a:t>juridică. </a:t>
            </a:r>
          </a:p>
          <a:p>
            <a:pPr marL="342900" indent="-342900" algn="just"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ro-RO" b="0" dirty="0" smtClean="0">
                <a:solidFill>
                  <a:schemeClr val="tx1"/>
                </a:solidFill>
              </a:rPr>
              <a:t>Va deține </a:t>
            </a:r>
            <a:r>
              <a:rPr lang="ro-RO" b="0" dirty="0">
                <a:solidFill>
                  <a:schemeClr val="tx1"/>
                </a:solidFill>
              </a:rPr>
              <a:t>funcție consultativă pentru </a:t>
            </a:r>
            <a:r>
              <a:rPr lang="ro-RO" b="0" dirty="0" smtClean="0">
                <a:solidFill>
                  <a:schemeClr val="tx1"/>
                </a:solidFill>
              </a:rPr>
              <a:t>CRD. </a:t>
            </a:r>
          </a:p>
          <a:p>
            <a:pPr marL="342900" indent="-342900" algn="just"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ro-RO" b="0" dirty="0" smtClean="0">
                <a:solidFill>
                  <a:schemeClr val="tx1"/>
                </a:solidFill>
              </a:rPr>
              <a:t>Urmează a fi creată la </a:t>
            </a:r>
            <a:r>
              <a:rPr lang="ro-RO" b="0" dirty="0">
                <a:solidFill>
                  <a:schemeClr val="tx1"/>
                </a:solidFill>
              </a:rPr>
              <a:t>nivelul fiecărei Regiuni de Dezvoltare din Republica </a:t>
            </a:r>
            <a:r>
              <a:rPr lang="ro-RO" b="0" dirty="0" smtClean="0">
                <a:solidFill>
                  <a:schemeClr val="tx1"/>
                </a:solidFill>
              </a:rPr>
              <a:t>Moldova. </a:t>
            </a:r>
          </a:p>
          <a:p>
            <a:pPr marL="342900" indent="-342900" algn="just"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ro-RO" b="0" dirty="0" smtClean="0">
                <a:solidFill>
                  <a:schemeClr val="tx1"/>
                </a:solidFill>
              </a:rPr>
              <a:t>Reprezintă un profil sectorial, în </a:t>
            </a:r>
            <a:r>
              <a:rPr lang="ro-RO" b="0" dirty="0">
                <a:solidFill>
                  <a:schemeClr val="tx1"/>
                </a:solidFill>
              </a:rPr>
              <a:t>conformitate cu prioritățile de dezvoltare a RD.</a:t>
            </a:r>
            <a:endParaRPr lang="ro-RO" b="0" dirty="0" smtClean="0">
              <a:solidFill>
                <a:schemeClr val="tx1"/>
              </a:solidFill>
            </a:endParaRPr>
          </a:p>
          <a:p>
            <a:pPr marL="342900" indent="-342900" algn="just"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ro-RO" b="0" dirty="0">
                <a:solidFill>
                  <a:schemeClr val="tx1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Urmează a fi </a:t>
            </a:r>
            <a:r>
              <a:rPr lang="en-GB" b="0" dirty="0" err="1">
                <a:solidFill>
                  <a:schemeClr val="tx1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creată</a:t>
            </a:r>
            <a:r>
              <a:rPr lang="en-GB" b="0" dirty="0">
                <a:solidFill>
                  <a:schemeClr val="tx1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la </a:t>
            </a:r>
            <a:r>
              <a:rPr lang="en-GB" b="0" dirty="0" err="1">
                <a:solidFill>
                  <a:schemeClr val="tx1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inițiativa</a:t>
            </a:r>
            <a:r>
              <a:rPr lang="en-GB" b="0" dirty="0">
                <a:solidFill>
                  <a:schemeClr val="tx1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b="0" dirty="0" err="1">
                <a:solidFill>
                  <a:schemeClr val="tx1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și</a:t>
            </a:r>
            <a:r>
              <a:rPr lang="en-GB" b="0" dirty="0">
                <a:solidFill>
                  <a:schemeClr val="tx1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b="0" dirty="0" err="1">
                <a:solidFill>
                  <a:schemeClr val="tx1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aprobată</a:t>
            </a:r>
            <a:r>
              <a:rPr lang="en-GB" b="0" dirty="0">
                <a:solidFill>
                  <a:schemeClr val="tx1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b="0" dirty="0" err="1">
                <a:solidFill>
                  <a:schemeClr val="tx1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prin</a:t>
            </a:r>
            <a:r>
              <a:rPr lang="en-GB" b="0" dirty="0">
                <a:solidFill>
                  <a:schemeClr val="tx1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b="0" dirty="0" err="1">
                <a:solidFill>
                  <a:schemeClr val="tx1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decizia</a:t>
            </a:r>
            <a:r>
              <a:rPr lang="en-GB" b="0" dirty="0">
                <a:solidFill>
                  <a:schemeClr val="tx1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b="0" dirty="0" err="1">
                <a:solidFill>
                  <a:schemeClr val="tx1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CRD</a:t>
            </a:r>
            <a:r>
              <a:rPr lang="ro-RO" b="0" dirty="0" smtClean="0">
                <a:solidFill>
                  <a:schemeClr val="tx1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GB" b="0" dirty="0">
              <a:solidFill>
                <a:schemeClr val="tx1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4291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b="1" dirty="0" smtClean="0">
                <a:solidFill>
                  <a:srgbClr val="C00000"/>
                </a:solidFill>
              </a:rPr>
              <a:t>Componența Comisiei Regionale Sectoriale</a:t>
            </a:r>
            <a:endParaRPr lang="ro-RO" b="1" dirty="0">
              <a:solidFill>
                <a:srgbClr val="C00000"/>
              </a:solidFill>
            </a:endParaRPr>
          </a:p>
        </p:txBody>
      </p:sp>
      <p:sp>
        <p:nvSpPr>
          <p:cNvPr id="5" name="Content Placeholder 4"/>
          <p:cNvSpPr txBox="1">
            <a:spLocks noGrp="1"/>
          </p:cNvSpPr>
          <p:nvPr>
            <p:ph idx="1"/>
          </p:nvPr>
        </p:nvSpPr>
        <p:spPr>
          <a:xfrm>
            <a:off x="838200" y="1825625"/>
            <a:ext cx="10515600" cy="4822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ro-RO" sz="2600" b="0" dirty="0" smtClean="0">
                <a:solidFill>
                  <a:schemeClr val="tx1"/>
                </a:solidFill>
              </a:rPr>
              <a:t>În componența comisiei regionale sectoriale vor intra 5 </a:t>
            </a:r>
            <a:r>
              <a:rPr lang="ro-RO" sz="2600" b="0" dirty="0">
                <a:solidFill>
                  <a:schemeClr val="tx1"/>
                </a:solidFill>
              </a:rPr>
              <a:t>sau 7 </a:t>
            </a:r>
            <a:r>
              <a:rPr lang="ro-RO" sz="2600" b="0" dirty="0" smtClean="0">
                <a:solidFill>
                  <a:schemeClr val="tx1"/>
                </a:solidFill>
              </a:rPr>
              <a:t>membri, </a:t>
            </a:r>
            <a:r>
              <a:rPr lang="ro-RO" sz="2600" b="0" dirty="0" err="1" smtClean="0">
                <a:solidFill>
                  <a:schemeClr val="tx1"/>
                </a:solidFill>
              </a:rPr>
              <a:t>incl</a:t>
            </a:r>
            <a:r>
              <a:rPr lang="ro-RO" sz="2600" b="0" dirty="0" smtClean="0">
                <a:solidFill>
                  <a:schemeClr val="tx1"/>
                </a:solidFill>
              </a:rPr>
              <a:t>. doi </a:t>
            </a:r>
            <a:r>
              <a:rPr lang="ro-RO" sz="2600" b="0" dirty="0">
                <a:solidFill>
                  <a:schemeClr val="tx1"/>
                </a:solidFill>
              </a:rPr>
              <a:t>Copreședinți: </a:t>
            </a:r>
            <a:r>
              <a:rPr lang="ro-RO" sz="2600" b="0" i="1" dirty="0" smtClean="0">
                <a:solidFill>
                  <a:schemeClr val="tx1"/>
                </a:solidFill>
              </a:rPr>
              <a:t>unul - din partea CRD </a:t>
            </a:r>
            <a:r>
              <a:rPr lang="ro-RO" sz="2600" b="0" i="1" dirty="0" err="1" smtClean="0">
                <a:solidFill>
                  <a:schemeClr val="tx1"/>
                </a:solidFill>
              </a:rPr>
              <a:t>şi</a:t>
            </a:r>
            <a:r>
              <a:rPr lang="ro-RO" sz="2600" b="0" i="1" dirty="0" smtClean="0">
                <a:solidFill>
                  <a:schemeClr val="tx1"/>
                </a:solidFill>
              </a:rPr>
              <a:t> al doilea – delegat din partea ministerului de resort</a:t>
            </a:r>
            <a:r>
              <a:rPr lang="ro-RO" sz="2600" b="0" dirty="0" smtClean="0">
                <a:solidFill>
                  <a:schemeClr val="tx1"/>
                </a:solidFill>
              </a:rPr>
              <a:t>.</a:t>
            </a:r>
            <a:endParaRPr lang="ro-RO" sz="2600" b="0" dirty="0">
              <a:solidFill>
                <a:schemeClr val="tx1"/>
              </a:solidFill>
            </a:endParaRPr>
          </a:p>
          <a:p>
            <a:pPr marL="342900" indent="-342900" algn="just"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ro-RO" sz="2600" b="0" dirty="0" smtClean="0">
                <a:solidFill>
                  <a:schemeClr val="tx1"/>
                </a:solidFill>
              </a:rPr>
              <a:t>Copreședintele </a:t>
            </a:r>
            <a:r>
              <a:rPr lang="ro-RO" sz="2600" b="0" dirty="0" err="1">
                <a:solidFill>
                  <a:schemeClr val="tx1"/>
                </a:solidFill>
              </a:rPr>
              <a:t>CRS</a:t>
            </a:r>
            <a:r>
              <a:rPr lang="ro-RO" sz="2600" b="0" dirty="0">
                <a:solidFill>
                  <a:schemeClr val="tx1"/>
                </a:solidFill>
              </a:rPr>
              <a:t> din partea CRD și membrii comisiei sunt numiți prin decizia CRD la etapa constituirii Comisiei.</a:t>
            </a:r>
          </a:p>
          <a:p>
            <a:pPr marL="342900" indent="-342900" algn="just"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ro-RO" sz="2600" b="0" dirty="0" smtClean="0">
                <a:solidFill>
                  <a:schemeClr val="tx1"/>
                </a:solidFill>
              </a:rPr>
              <a:t>Activitatea </a:t>
            </a:r>
            <a:r>
              <a:rPr lang="ro-RO" sz="2600" b="0" dirty="0" err="1">
                <a:solidFill>
                  <a:schemeClr val="tx1"/>
                </a:solidFill>
              </a:rPr>
              <a:t>CRS</a:t>
            </a:r>
            <a:r>
              <a:rPr lang="ro-RO" sz="2600" b="0" dirty="0">
                <a:solidFill>
                  <a:schemeClr val="tx1"/>
                </a:solidFill>
              </a:rPr>
              <a:t> este asistată tehnic de către specialiștii delegați din partea APL II. </a:t>
            </a:r>
            <a:r>
              <a:rPr lang="ro-RO" sz="2600" b="0" i="1" dirty="0" smtClean="0">
                <a:solidFill>
                  <a:schemeClr val="tx1"/>
                </a:solidFill>
              </a:rPr>
              <a:t>Fiecare persoană este delegată nominal, în baza deținerii cunoștințelor profesionale și implicării în activitățile specifice sectorului.</a:t>
            </a:r>
            <a:endParaRPr lang="ro-RO" sz="2600" b="0" i="1" dirty="0">
              <a:solidFill>
                <a:schemeClr val="tx1"/>
              </a:solidFill>
            </a:endParaRPr>
          </a:p>
          <a:p>
            <a:pPr marL="342900" indent="-342900" algn="just"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ro-RO" sz="2600" b="0" dirty="0" err="1" smtClean="0">
                <a:solidFill>
                  <a:schemeClr val="tx1"/>
                </a:solidFill>
              </a:rPr>
              <a:t>CRS</a:t>
            </a:r>
            <a:r>
              <a:rPr lang="ro-RO" sz="2600" b="0" dirty="0" smtClean="0">
                <a:solidFill>
                  <a:schemeClr val="tx1"/>
                </a:solidFill>
              </a:rPr>
              <a:t> </a:t>
            </a:r>
            <a:r>
              <a:rPr lang="ro-RO" sz="2600" b="0" dirty="0">
                <a:solidFill>
                  <a:schemeClr val="tx1"/>
                </a:solidFill>
              </a:rPr>
              <a:t>poate invita suplimentar la ședințe reprezentanți </a:t>
            </a:r>
            <a:r>
              <a:rPr lang="ro-RO" sz="2600" b="0" i="1" dirty="0">
                <a:solidFill>
                  <a:schemeClr val="tx1"/>
                </a:solidFill>
              </a:rPr>
              <a:t>ai autorităților, instituțiilor și organizațiilor interesate de sectorul respectiv, inclusiv parteneri de dezvoltare și experți independenți.</a:t>
            </a:r>
          </a:p>
        </p:txBody>
      </p:sp>
    </p:spTree>
    <p:extLst>
      <p:ext uri="{BB962C8B-B14F-4D97-AF65-F5344CB8AC3E}">
        <p14:creationId xmlns:p14="http://schemas.microsoft.com/office/powerpoint/2010/main" val="3190390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b="1" dirty="0" smtClean="0">
                <a:solidFill>
                  <a:srgbClr val="C00000"/>
                </a:solidFill>
              </a:rPr>
              <a:t>Atribuțiile Comisiei Regionale Sectoriale</a:t>
            </a: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989501574"/>
              </p:ext>
            </p:extLst>
          </p:nvPr>
        </p:nvGraphicFramePr>
        <p:xfrm>
          <a:off x="1322294" y="1553369"/>
          <a:ext cx="8896350" cy="4895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41483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838200" y="1825625"/>
            <a:ext cx="10515600" cy="51070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ro-RO" sz="2400" b="0" dirty="0" smtClean="0">
                <a:solidFill>
                  <a:schemeClr val="tx1"/>
                </a:solidFill>
              </a:rPr>
              <a:t>În </a:t>
            </a:r>
            <a:r>
              <a:rPr lang="ro-RO" sz="2400" b="0" dirty="0">
                <a:solidFill>
                  <a:schemeClr val="tx1"/>
                </a:solidFill>
              </a:rPr>
              <a:t>activitatea sa, </a:t>
            </a:r>
            <a:r>
              <a:rPr lang="ro-RO" sz="2400" b="0" dirty="0" err="1">
                <a:solidFill>
                  <a:schemeClr val="tx1"/>
                </a:solidFill>
              </a:rPr>
              <a:t>CRS</a:t>
            </a:r>
            <a:r>
              <a:rPr lang="ro-RO" sz="2400" b="0" dirty="0">
                <a:solidFill>
                  <a:schemeClr val="tx1"/>
                </a:solidFill>
              </a:rPr>
              <a:t> se conduce de Planul anual de activitate aprobat de CRD;</a:t>
            </a:r>
          </a:p>
          <a:p>
            <a:pPr marL="342900" indent="-342900" algn="just"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ro-RO" sz="2400" b="0" dirty="0" smtClean="0">
                <a:solidFill>
                  <a:schemeClr val="tx1"/>
                </a:solidFill>
              </a:rPr>
              <a:t>Ședințele </a:t>
            </a:r>
            <a:r>
              <a:rPr lang="ro-RO" sz="2400" b="0" dirty="0">
                <a:solidFill>
                  <a:schemeClr val="tx1"/>
                </a:solidFill>
              </a:rPr>
              <a:t>ordinare ale </a:t>
            </a:r>
            <a:r>
              <a:rPr lang="ro-RO" sz="2400" b="0" dirty="0" err="1">
                <a:solidFill>
                  <a:schemeClr val="tx1"/>
                </a:solidFill>
              </a:rPr>
              <a:t>CRS</a:t>
            </a:r>
            <a:r>
              <a:rPr lang="ro-RO" sz="2400" b="0" dirty="0">
                <a:solidFill>
                  <a:schemeClr val="tx1"/>
                </a:solidFill>
              </a:rPr>
              <a:t> sunt convocate cel puțin trimestrial </a:t>
            </a:r>
            <a:r>
              <a:rPr lang="ro-RO" sz="2400" b="0" dirty="0" smtClean="0">
                <a:solidFill>
                  <a:schemeClr val="tx1"/>
                </a:solidFill>
              </a:rPr>
              <a:t>cu </a:t>
            </a:r>
            <a:r>
              <a:rPr lang="ro-RO" sz="2400" b="0" dirty="0">
                <a:solidFill>
                  <a:schemeClr val="tx1"/>
                </a:solidFill>
              </a:rPr>
              <a:t>cel puțin </a:t>
            </a:r>
            <a:r>
              <a:rPr lang="ro-RO" sz="2400" b="0" dirty="0" smtClean="0">
                <a:solidFill>
                  <a:schemeClr val="tx1"/>
                </a:solidFill>
              </a:rPr>
              <a:t>2 săptămâni </a:t>
            </a:r>
            <a:r>
              <a:rPr lang="ro-RO" sz="2400" b="0" dirty="0">
                <a:solidFill>
                  <a:schemeClr val="tx1"/>
                </a:solidFill>
              </a:rPr>
              <a:t>înainte de ședințele CRD. </a:t>
            </a:r>
            <a:r>
              <a:rPr lang="ro-RO" sz="2400" b="0" dirty="0" smtClean="0">
                <a:solidFill>
                  <a:schemeClr val="tx1"/>
                </a:solidFill>
              </a:rPr>
              <a:t>Suplimentar </a:t>
            </a:r>
            <a:r>
              <a:rPr lang="ro-RO" sz="2400" b="0" dirty="0">
                <a:solidFill>
                  <a:schemeClr val="tx1"/>
                </a:solidFill>
              </a:rPr>
              <a:t>pot fi convocate și ședințe </a:t>
            </a:r>
            <a:r>
              <a:rPr lang="ro-RO" sz="2400" b="0" dirty="0" smtClean="0">
                <a:solidFill>
                  <a:schemeClr val="tx1"/>
                </a:solidFill>
              </a:rPr>
              <a:t>extraordinare.</a:t>
            </a:r>
            <a:endParaRPr lang="ro-RO" sz="2400" b="0" dirty="0">
              <a:solidFill>
                <a:schemeClr val="tx1"/>
              </a:solidFill>
            </a:endParaRPr>
          </a:p>
          <a:p>
            <a:pPr marL="342900" indent="-342900" algn="just"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ro-RO" sz="2400" b="0" dirty="0" smtClean="0">
                <a:solidFill>
                  <a:schemeClr val="tx1"/>
                </a:solidFill>
              </a:rPr>
              <a:t>Invitația </a:t>
            </a:r>
            <a:r>
              <a:rPr lang="ro-RO" sz="2400" b="0" dirty="0">
                <a:solidFill>
                  <a:schemeClr val="tx1"/>
                </a:solidFill>
              </a:rPr>
              <a:t>de participare la ședințele </a:t>
            </a:r>
            <a:r>
              <a:rPr lang="ro-RO" sz="2400" b="0" dirty="0" err="1">
                <a:solidFill>
                  <a:schemeClr val="tx1"/>
                </a:solidFill>
              </a:rPr>
              <a:t>CRS</a:t>
            </a:r>
            <a:r>
              <a:rPr lang="ro-RO" sz="2400" b="0" dirty="0">
                <a:solidFill>
                  <a:schemeClr val="tx1"/>
                </a:solidFill>
              </a:rPr>
              <a:t> și documentele relevante vor fi transmise </a:t>
            </a:r>
            <a:r>
              <a:rPr lang="ro-RO" sz="2400" b="0" dirty="0" smtClean="0">
                <a:solidFill>
                  <a:schemeClr val="tx1"/>
                </a:solidFill>
              </a:rPr>
              <a:t>cu </a:t>
            </a:r>
            <a:r>
              <a:rPr lang="ro-RO" sz="2400" b="0" dirty="0">
                <a:solidFill>
                  <a:schemeClr val="tx1"/>
                </a:solidFill>
              </a:rPr>
              <a:t>cel puțin 10 zile înainte în cazul ședințelor ordinare și cu cel puțin 3 zile înainte în cazul ședințelor extraordinare</a:t>
            </a:r>
            <a:r>
              <a:rPr lang="ro-RO" sz="2400" b="0" dirty="0" smtClean="0">
                <a:solidFill>
                  <a:schemeClr val="tx1"/>
                </a:solidFill>
              </a:rPr>
              <a:t>.</a:t>
            </a:r>
          </a:p>
          <a:p>
            <a:pPr marL="342900" indent="-342900" algn="just"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ro-RO" sz="2400" b="0" dirty="0" smtClean="0">
                <a:solidFill>
                  <a:schemeClr val="tx1"/>
                </a:solidFill>
              </a:rPr>
              <a:t>Ședința este considerată deliberativă, în cazul în care majoritatea simplă a membrilor </a:t>
            </a:r>
            <a:r>
              <a:rPr lang="ro-RO" sz="2400" b="0" dirty="0" err="1" smtClean="0">
                <a:solidFill>
                  <a:schemeClr val="tx1"/>
                </a:solidFill>
              </a:rPr>
              <a:t>CRS</a:t>
            </a:r>
            <a:r>
              <a:rPr lang="ro-RO" sz="2400" b="0" dirty="0">
                <a:solidFill>
                  <a:schemeClr val="tx1"/>
                </a:solidFill>
              </a:rPr>
              <a:t> </a:t>
            </a:r>
            <a:r>
              <a:rPr lang="ro-RO" sz="2400" b="0" dirty="0" smtClean="0">
                <a:solidFill>
                  <a:schemeClr val="tx1"/>
                </a:solidFill>
              </a:rPr>
              <a:t>sunt prezenți.</a:t>
            </a:r>
          </a:p>
          <a:p>
            <a:pPr marL="342900" indent="-342900" algn="just"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ro-RO" sz="2400" b="0" dirty="0" smtClean="0">
                <a:solidFill>
                  <a:schemeClr val="tx1"/>
                </a:solidFill>
              </a:rPr>
              <a:t>În </a:t>
            </a:r>
            <a:r>
              <a:rPr lang="ro-RO" sz="2400" b="0" dirty="0">
                <a:solidFill>
                  <a:schemeClr val="tx1"/>
                </a:solidFill>
              </a:rPr>
              <a:t>cazul lipsei majorității membrilor </a:t>
            </a:r>
            <a:r>
              <a:rPr lang="ro-RO" sz="2400" b="0" dirty="0" err="1">
                <a:solidFill>
                  <a:schemeClr val="tx1"/>
                </a:solidFill>
              </a:rPr>
              <a:t>CRS</a:t>
            </a:r>
            <a:r>
              <a:rPr lang="ro-RO" sz="2400" b="0" dirty="0">
                <a:solidFill>
                  <a:schemeClr val="tx1"/>
                </a:solidFill>
              </a:rPr>
              <a:t>, ședința are loc cu participarea specialiștilor delegați de către APL II și consemnarea discuțiilor în cadrul procesului </a:t>
            </a:r>
            <a:r>
              <a:rPr lang="ro-RO" sz="2400" b="0" dirty="0" smtClean="0">
                <a:solidFill>
                  <a:schemeClr val="tx1"/>
                </a:solidFill>
              </a:rPr>
              <a:t>verbal.</a:t>
            </a:r>
            <a:endParaRPr lang="ro-RO" sz="2400" b="0" dirty="0">
              <a:solidFill>
                <a:schemeClr val="tx1"/>
              </a:solidFill>
            </a:endParaRPr>
          </a:p>
        </p:txBody>
      </p:sp>
      <p:sp>
        <p:nvSpPr>
          <p:cNvPr id="5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b="1" dirty="0" smtClean="0">
                <a:solidFill>
                  <a:srgbClr val="C00000"/>
                </a:solidFill>
              </a:rPr>
              <a:t>Modul de funcționare a CRS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7513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838200" y="1825625"/>
            <a:ext cx="10515600" cy="4366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just">
              <a:spcAft>
                <a:spcPts val="1000"/>
              </a:spcAft>
              <a:buNone/>
            </a:pPr>
            <a:r>
              <a:rPr lang="ro-RO" sz="2400" b="1" dirty="0" smtClean="0">
                <a:solidFill>
                  <a:schemeClr val="tx1"/>
                </a:solidFill>
              </a:rPr>
              <a:t>Copreședintele </a:t>
            </a:r>
            <a:r>
              <a:rPr lang="ro-RO" sz="2400" b="1" dirty="0" err="1">
                <a:solidFill>
                  <a:schemeClr val="tx1"/>
                </a:solidFill>
              </a:rPr>
              <a:t>CRS</a:t>
            </a:r>
            <a:r>
              <a:rPr lang="ro-RO" sz="2400" b="1" dirty="0">
                <a:solidFill>
                  <a:schemeClr val="tx1"/>
                </a:solidFill>
              </a:rPr>
              <a:t> are următoarele responsabilități și </a:t>
            </a:r>
            <a:r>
              <a:rPr lang="ro-RO" sz="2400" b="1" dirty="0" smtClean="0">
                <a:solidFill>
                  <a:schemeClr val="tx1"/>
                </a:solidFill>
              </a:rPr>
              <a:t>competențe:</a:t>
            </a:r>
          </a:p>
          <a:p>
            <a:pPr marL="342900" indent="-342900" algn="just"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ro-RO" sz="2400" b="0" dirty="0" smtClean="0">
                <a:solidFill>
                  <a:schemeClr val="tx1"/>
                </a:solidFill>
              </a:rPr>
              <a:t>Conform </a:t>
            </a:r>
            <a:r>
              <a:rPr lang="ro-RO" sz="2400" b="0" dirty="0">
                <a:solidFill>
                  <a:schemeClr val="tx1"/>
                </a:solidFill>
              </a:rPr>
              <a:t>Planul de activitate al CRS, </a:t>
            </a:r>
            <a:r>
              <a:rPr lang="ro-RO" sz="2400" b="0" dirty="0" smtClean="0">
                <a:solidFill>
                  <a:schemeClr val="tx1"/>
                </a:solidFill>
              </a:rPr>
              <a:t>prezintă rezultatele </a:t>
            </a:r>
            <a:r>
              <a:rPr lang="ro-RO" sz="2400" b="0" dirty="0">
                <a:solidFill>
                  <a:schemeClr val="tx1"/>
                </a:solidFill>
              </a:rPr>
              <a:t>activității Comisiei în cadrul ședințelor </a:t>
            </a:r>
            <a:r>
              <a:rPr lang="ro-RO" sz="2400" b="0" dirty="0" smtClean="0">
                <a:solidFill>
                  <a:schemeClr val="tx1"/>
                </a:solidFill>
              </a:rPr>
              <a:t>CRD /</a:t>
            </a:r>
            <a:r>
              <a:rPr lang="ro-RO" sz="2400" b="0" dirty="0">
                <a:solidFill>
                  <a:schemeClr val="tx1"/>
                </a:solidFill>
              </a:rPr>
              <a:t> la solicitarea </a:t>
            </a:r>
            <a:r>
              <a:rPr lang="ro-RO" sz="2400" b="0" dirty="0" smtClean="0">
                <a:solidFill>
                  <a:schemeClr val="tx1"/>
                </a:solidFill>
              </a:rPr>
              <a:t>CRD;</a:t>
            </a:r>
            <a:endParaRPr lang="ro-RO" sz="2400" b="0" dirty="0">
              <a:solidFill>
                <a:schemeClr val="tx1"/>
              </a:solidFill>
            </a:endParaRPr>
          </a:p>
          <a:p>
            <a:pPr marL="342900" indent="-342900" algn="just"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ro-RO" sz="2400" b="0" dirty="0" smtClean="0">
                <a:solidFill>
                  <a:schemeClr val="tx1"/>
                </a:solidFill>
              </a:rPr>
              <a:t>Delegat </a:t>
            </a:r>
            <a:r>
              <a:rPr lang="ro-RO" sz="2400" b="0" dirty="0">
                <a:solidFill>
                  <a:schemeClr val="tx1"/>
                </a:solidFill>
              </a:rPr>
              <a:t>de CRD, </a:t>
            </a:r>
            <a:r>
              <a:rPr lang="ro-RO" sz="2400" b="0" dirty="0" smtClean="0">
                <a:solidFill>
                  <a:schemeClr val="tx1"/>
                </a:solidFill>
              </a:rPr>
              <a:t>- reprezintă RD la </a:t>
            </a:r>
            <a:r>
              <a:rPr lang="ro-RO" sz="2400" b="0" dirty="0">
                <a:solidFill>
                  <a:schemeClr val="tx1"/>
                </a:solidFill>
              </a:rPr>
              <a:t>nivel central </a:t>
            </a:r>
            <a:r>
              <a:rPr lang="ro-RO" sz="2400" b="0" dirty="0" smtClean="0">
                <a:solidFill>
                  <a:schemeClr val="tx1"/>
                </a:solidFill>
              </a:rPr>
              <a:t>/ în </a:t>
            </a:r>
            <a:r>
              <a:rPr lang="ro-RO" sz="2400" b="0" dirty="0">
                <a:solidFill>
                  <a:schemeClr val="tx1"/>
                </a:solidFill>
              </a:rPr>
              <a:t>dialogul cu partenerii de dezvoltare;</a:t>
            </a:r>
          </a:p>
          <a:p>
            <a:pPr marL="342900" indent="-342900" algn="just"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ro-RO" sz="2400" b="0" dirty="0" smtClean="0">
                <a:solidFill>
                  <a:schemeClr val="tx1"/>
                </a:solidFill>
              </a:rPr>
              <a:t>Propune recomandări </a:t>
            </a:r>
            <a:r>
              <a:rPr lang="ro-RO" sz="2400" b="0" dirty="0">
                <a:solidFill>
                  <a:schemeClr val="tx1"/>
                </a:solidFill>
              </a:rPr>
              <a:t>pentru CRD ce țin de dezvoltarea sectorială;</a:t>
            </a:r>
          </a:p>
          <a:p>
            <a:pPr marL="342900" indent="-342900" algn="just"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ro-RO" sz="2400" b="0" dirty="0" smtClean="0">
                <a:solidFill>
                  <a:schemeClr val="tx1"/>
                </a:solidFill>
              </a:rPr>
              <a:t>Stabilește </a:t>
            </a:r>
            <a:r>
              <a:rPr lang="ro-RO" sz="2400" b="0" dirty="0">
                <a:solidFill>
                  <a:schemeClr val="tx1"/>
                </a:solidFill>
              </a:rPr>
              <a:t>și deleagă sarcini concrete membrilor </a:t>
            </a:r>
            <a:r>
              <a:rPr lang="ro-RO" sz="2400" b="0" dirty="0" err="1">
                <a:solidFill>
                  <a:schemeClr val="tx1"/>
                </a:solidFill>
              </a:rPr>
              <a:t>CRS</a:t>
            </a:r>
            <a:r>
              <a:rPr lang="ro-RO" sz="2400" b="0" dirty="0">
                <a:solidFill>
                  <a:schemeClr val="tx1"/>
                </a:solidFill>
              </a:rPr>
              <a:t> si specialiștilor delegați de către APL II, </a:t>
            </a:r>
            <a:r>
              <a:rPr lang="ro-RO" sz="2400" b="0" dirty="0" smtClean="0">
                <a:solidFill>
                  <a:schemeClr val="tx1"/>
                </a:solidFill>
              </a:rPr>
              <a:t>(rapoarte</a:t>
            </a:r>
            <a:r>
              <a:rPr lang="ro-RO" sz="2400" b="0" dirty="0">
                <a:solidFill>
                  <a:schemeClr val="tx1"/>
                </a:solidFill>
              </a:rPr>
              <a:t>, prezentări, note informative, etc</a:t>
            </a:r>
            <a:r>
              <a:rPr lang="ro-RO" sz="2400" b="0" dirty="0" smtClean="0">
                <a:solidFill>
                  <a:schemeClr val="tx1"/>
                </a:solidFill>
              </a:rPr>
              <a:t>.);</a:t>
            </a:r>
            <a:endParaRPr lang="ro-RO" sz="2400" b="0" dirty="0">
              <a:solidFill>
                <a:schemeClr val="tx1"/>
              </a:solidFill>
            </a:endParaRPr>
          </a:p>
          <a:p>
            <a:pPr marL="342900" indent="-342900" algn="just"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ro-RO" sz="2400" b="0" dirty="0" smtClean="0">
                <a:solidFill>
                  <a:schemeClr val="tx1"/>
                </a:solidFill>
              </a:rPr>
              <a:t>Stabilește </a:t>
            </a:r>
            <a:r>
              <a:rPr lang="ro-RO" sz="2400" b="0" dirty="0">
                <a:solidFill>
                  <a:schemeClr val="tx1"/>
                </a:solidFill>
              </a:rPr>
              <a:t>agenda ședințelor </a:t>
            </a:r>
            <a:r>
              <a:rPr lang="ro-RO" sz="2400" b="0" dirty="0" err="1" smtClean="0">
                <a:solidFill>
                  <a:schemeClr val="tx1"/>
                </a:solidFill>
              </a:rPr>
              <a:t>CRS</a:t>
            </a:r>
            <a:r>
              <a:rPr lang="ro-RO" sz="2400" b="0" dirty="0">
                <a:solidFill>
                  <a:schemeClr val="tx1"/>
                </a:solidFill>
              </a:rPr>
              <a:t> </a:t>
            </a:r>
            <a:r>
              <a:rPr lang="ro-RO" sz="2400" b="0" dirty="0" smtClean="0">
                <a:solidFill>
                  <a:schemeClr val="tx1"/>
                </a:solidFill>
              </a:rPr>
              <a:t>și </a:t>
            </a:r>
            <a:r>
              <a:rPr lang="ro-RO" sz="2400" b="0" dirty="0">
                <a:solidFill>
                  <a:schemeClr val="tx1"/>
                </a:solidFill>
              </a:rPr>
              <a:t>lista </a:t>
            </a:r>
            <a:r>
              <a:rPr lang="ro-RO" sz="2400" b="0" dirty="0" smtClean="0">
                <a:solidFill>
                  <a:schemeClr val="tx1"/>
                </a:solidFill>
              </a:rPr>
              <a:t>invitaților.</a:t>
            </a:r>
            <a:endParaRPr lang="ro-RO" sz="2400" b="0" dirty="0">
              <a:solidFill>
                <a:schemeClr val="tx1"/>
              </a:solidFill>
            </a:endParaRPr>
          </a:p>
        </p:txBody>
      </p:sp>
      <p:sp>
        <p:nvSpPr>
          <p:cNvPr id="5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b="1" dirty="0" smtClean="0">
                <a:solidFill>
                  <a:srgbClr val="C00000"/>
                </a:solidFill>
              </a:rPr>
              <a:t>Responsabilități și competențe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4900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838200" y="1825625"/>
            <a:ext cx="10515600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just">
              <a:spcAft>
                <a:spcPts val="1000"/>
              </a:spcAft>
              <a:buNone/>
            </a:pPr>
            <a:r>
              <a:rPr lang="ro-RO" sz="2400" b="1" dirty="0" smtClean="0">
                <a:solidFill>
                  <a:schemeClr val="tx1"/>
                </a:solidFill>
              </a:rPr>
              <a:t>Membrul CRS are următoarele responsabilități și drepturi:</a:t>
            </a:r>
          </a:p>
          <a:p>
            <a:pPr marL="342900" indent="-342900" algn="just"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ro-RO" sz="2400" b="0" dirty="0" smtClean="0">
                <a:solidFill>
                  <a:schemeClr val="tx1"/>
                </a:solidFill>
              </a:rPr>
              <a:t>Contribuie la actualizarea și elaborarea PRS, SDR, POR;</a:t>
            </a:r>
          </a:p>
          <a:p>
            <a:pPr marL="342900" indent="-342900" algn="just"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ro-RO" sz="2400" b="0" dirty="0" smtClean="0">
                <a:solidFill>
                  <a:schemeClr val="tx1"/>
                </a:solidFill>
              </a:rPr>
              <a:t>Analizează și comentează documentația expediată în adresa CRS pentru examinare; </a:t>
            </a:r>
          </a:p>
          <a:p>
            <a:pPr marL="342900" indent="-342900" algn="just"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ro-RO" sz="2400" b="0" dirty="0" smtClean="0">
                <a:solidFill>
                  <a:schemeClr val="tx1"/>
                </a:solidFill>
              </a:rPr>
              <a:t>Propune soluții și recomandări;</a:t>
            </a:r>
          </a:p>
          <a:p>
            <a:pPr marL="342900" indent="-342900" algn="just"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ro-RO" sz="2400" b="0" dirty="0" smtClean="0">
                <a:solidFill>
                  <a:schemeClr val="tx1"/>
                </a:solidFill>
              </a:rPr>
              <a:t>pregătește, proiectele documentelor (rapoarte, prezentări, note informative, etc.) care urmează a fi prezentate la ședința CRD;</a:t>
            </a:r>
          </a:p>
          <a:p>
            <a:pPr marL="342900" indent="-342900" algn="just"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ro-RO" sz="2400" b="0" dirty="0" smtClean="0">
                <a:solidFill>
                  <a:schemeClr val="tx1"/>
                </a:solidFill>
              </a:rPr>
              <a:t>Solicită de la secretariat informații, date și documente relevante sarcinilor pe care le are.</a:t>
            </a:r>
          </a:p>
          <a:p>
            <a:pPr marL="0" indent="0" algn="just">
              <a:spcAft>
                <a:spcPts val="1000"/>
              </a:spcAft>
              <a:buNone/>
            </a:pPr>
            <a:endParaRPr lang="ro-RO" sz="2400" b="0" dirty="0">
              <a:solidFill>
                <a:schemeClr val="tx1"/>
              </a:solidFill>
            </a:endParaRPr>
          </a:p>
        </p:txBody>
      </p:sp>
      <p:sp>
        <p:nvSpPr>
          <p:cNvPr id="5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b="1" dirty="0" smtClean="0">
                <a:solidFill>
                  <a:srgbClr val="C00000"/>
                </a:solidFill>
              </a:rPr>
              <a:t>Responsabilități și competențe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2069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773</Words>
  <Application>Microsoft Office PowerPoint</Application>
  <PresentationFormat>Widescreen</PresentationFormat>
  <Paragraphs>70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Wingdings</vt:lpstr>
      <vt:lpstr>Office Theme</vt:lpstr>
      <vt:lpstr>      Proiectul Regulamentului Comisiilor Regionale Sectoriale  </vt:lpstr>
      <vt:lpstr>Cuprinsul Regulamentului de organizare și funcționare a Comisiei Regionale Sectoriale din cadrul CRD  </vt:lpstr>
      <vt:lpstr> Noi sarcini, trasate pentru  CRS</vt:lpstr>
      <vt:lpstr>Dispoziții generale</vt:lpstr>
      <vt:lpstr>Componența Comisiei Regionale Sectoriale</vt:lpstr>
      <vt:lpstr>Atribuțiile Comisiei Regionale Sectoriale</vt:lpstr>
      <vt:lpstr>Modul de funcționare a CRS</vt:lpstr>
      <vt:lpstr>Responsabilități și competențe</vt:lpstr>
      <vt:lpstr>Responsabilități și competențe</vt:lpstr>
      <vt:lpstr>Responsabilități și competențe</vt:lpstr>
      <vt:lpstr>Responsabilități și competențe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Proiectul Regulamentului Comisiilor Regionale Sectoriale</dc:title>
  <dc:creator>PV</dc:creator>
  <cp:lastModifiedBy>Lenovo-pc</cp:lastModifiedBy>
  <cp:revision>4</cp:revision>
  <cp:lastPrinted>2017-06-28T11:44:13Z</cp:lastPrinted>
  <dcterms:created xsi:type="dcterms:W3CDTF">2017-06-27T20:30:34Z</dcterms:created>
  <dcterms:modified xsi:type="dcterms:W3CDTF">2017-06-28T11:44:22Z</dcterms:modified>
</cp:coreProperties>
</file>